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76" r:id="rId4"/>
    <p:sldId id="316" r:id="rId5"/>
    <p:sldId id="308" r:id="rId6"/>
    <p:sldId id="266" r:id="rId7"/>
    <p:sldId id="307" r:id="rId8"/>
    <p:sldId id="287" r:id="rId9"/>
    <p:sldId id="296" r:id="rId10"/>
    <p:sldId id="265" r:id="rId11"/>
    <p:sldId id="354" r:id="rId12"/>
    <p:sldId id="355" r:id="rId13"/>
    <p:sldId id="358" r:id="rId14"/>
    <p:sldId id="346" r:id="rId15"/>
    <p:sldId id="347" r:id="rId16"/>
    <p:sldId id="351" r:id="rId17"/>
    <p:sldId id="348" r:id="rId18"/>
    <p:sldId id="350" r:id="rId19"/>
    <p:sldId id="352" r:id="rId20"/>
    <p:sldId id="35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DCFABFEF-FEFB-4350-955D-9492E1D23FE0}">
          <p14:sldIdLst>
            <p14:sldId id="256"/>
            <p14:sldId id="257"/>
            <p14:sldId id="259"/>
            <p14:sldId id="260"/>
            <p14:sldId id="261"/>
            <p14:sldId id="262"/>
            <p14:sldId id="264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9C49B"/>
    <a:srgbClr val="BECDEE"/>
    <a:srgbClr val="77C8F1"/>
    <a:srgbClr val="FFD800"/>
    <a:srgbClr val="409048"/>
    <a:srgbClr val="526DA8"/>
    <a:srgbClr val="E1AE75"/>
    <a:srgbClr val="E28686"/>
    <a:srgbClr val="920000"/>
    <a:srgbClr val="DFDFD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139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117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kon\Desktop\&#1055;&#1088;&#1077;&#1079;&#1077;&#1085;&#1090;&#1072;&#1094;&#1110;&#1103;%20&#1084;&#1110;&#1089;&#1090;&#1072;\&#1043;&#1040;&#1052;&#1041;&#1059;&#1056;&#1043;\&#1051;&#1080;&#1089;&#1090;%20Microsoft%20Office%20Exce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uk-UA"/>
  <c:chart>
    <c:plotArea>
      <c:layout/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-3.888888888888889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uk-UA" sz="1400" smtClean="0"/>
                      <a:t>Харчова</a:t>
                    </a:r>
                    <a:r>
                      <a:rPr lang="uk-UA" sz="1400" baseline="0" smtClean="0"/>
                      <a:t> промисловість </a:t>
                    </a:r>
                    <a:r>
                      <a:rPr lang="en-US" smtClean="0"/>
                      <a:t>2</a:t>
                    </a:r>
                    <a:endParaRPr lang="en-US"/>
                  </a:p>
                </c:rich>
              </c:tx>
              <c:dLblPos val="outEnd"/>
              <c:showVal val="1"/>
              <c:showCatName val="1"/>
              <c:separator> </c:separator>
            </c:dLbl>
            <c:dLbl>
              <c:idx val="1"/>
              <c:layout>
                <c:manualLayout>
                  <c:x val="4.6717228528252164E-2"/>
                  <c:y val="1.8518617376217825E-2"/>
                </c:manualLayout>
              </c:layout>
              <c:tx>
                <c:rich>
                  <a:bodyPr/>
                  <a:lstStyle/>
                  <a:p>
                    <a:r>
                      <a:rPr lang="uk-UA" sz="1400" smtClean="0"/>
                      <a:t>Легка промисловість</a:t>
                    </a:r>
                    <a:r>
                      <a:rPr lang="en-US" sz="1400" smtClean="0"/>
                      <a:t> </a:t>
                    </a:r>
                    <a:r>
                      <a:rPr lang="en-US"/>
                      <a:t>1</a:t>
                    </a:r>
                  </a:p>
                </c:rich>
              </c:tx>
              <c:dLblPos val="outEnd"/>
              <c:showVal val="1"/>
              <c:showCatName val="1"/>
              <c:separator> </c:separator>
            </c:dLbl>
            <c:dLbl>
              <c:idx val="2"/>
              <c:layout>
                <c:manualLayout>
                  <c:x val="5.1948051948051972E-2"/>
                  <c:y val="-8.4745762711864736E-3"/>
                </c:manualLayout>
              </c:layout>
              <c:tx>
                <c:rich>
                  <a:bodyPr/>
                  <a:lstStyle/>
                  <a:p>
                    <a:r>
                      <a:rPr lang="uk-UA" sz="1400" smtClean="0"/>
                      <a:t>Будматеріали</a:t>
                    </a:r>
                    <a:r>
                      <a:rPr lang="en-US" smtClean="0"/>
                      <a:t> </a:t>
                    </a:r>
                    <a:r>
                      <a:rPr lang="uk-UA" smtClean="0"/>
                      <a:t>2</a:t>
                    </a:r>
                    <a:endParaRPr lang="en-US"/>
                  </a:p>
                </c:rich>
              </c:tx>
              <c:dLblPos val="outEnd"/>
              <c:showVal val="1"/>
              <c:showCatName val="1"/>
              <c:separator> </c:separator>
            </c:dLbl>
            <c:dLbl>
              <c:idx val="3"/>
              <c:layout>
                <c:manualLayout>
                  <c:x val="9.2456883562621564E-2"/>
                  <c:y val="3.4837393372703716E-2"/>
                </c:manualLayout>
              </c:layout>
              <c:tx>
                <c:rich>
                  <a:bodyPr/>
                  <a:lstStyle/>
                  <a:p>
                    <a:r>
                      <a:rPr lang="uk-UA" sz="1400" smtClean="0"/>
                      <a:t>Машинобуду-вання</a:t>
                    </a:r>
                    <a:r>
                      <a:rPr lang="en-US" smtClean="0"/>
                      <a:t> </a:t>
                    </a:r>
                    <a:r>
                      <a:rPr lang="uk-UA" smtClean="0"/>
                      <a:t>3</a:t>
                    </a:r>
                    <a:endParaRPr lang="en-US"/>
                  </a:p>
                </c:rich>
              </c:tx>
              <c:dLblPos val="outEnd"/>
              <c:showVal val="1"/>
              <c:showCatName val="1"/>
              <c:separator> </c:separator>
            </c:dLbl>
            <c:dLbl>
              <c:idx val="4"/>
              <c:layout>
                <c:manualLayout>
                  <c:x val="-0.1932713932707589"/>
                  <c:y val="-3.1764681758530183E-3"/>
                </c:manualLayout>
              </c:layout>
              <c:tx>
                <c:rich>
                  <a:bodyPr/>
                  <a:lstStyle/>
                  <a:p>
                    <a:r>
                      <a:rPr lang="uk-UA" sz="1400" smtClean="0"/>
                      <a:t>Поліграфія</a:t>
                    </a:r>
                    <a:endParaRPr lang="en-US" sz="1400"/>
                  </a:p>
                  <a:p>
                    <a:r>
                      <a:rPr lang="en-US" sz="2000"/>
                      <a:t> 2</a:t>
                    </a:r>
                  </a:p>
                </c:rich>
              </c:tx>
              <c:dLblPos val="outEnd"/>
              <c:showVal val="1"/>
              <c:showCatName val="1"/>
              <c:separator> </c:separator>
            </c:dLbl>
            <c:dLbl>
              <c:idx val="5"/>
              <c:layout>
                <c:manualLayout>
                  <c:x val="-4.5233930000750863E-2"/>
                  <c:y val="-5.4290313320209983E-2"/>
                </c:manualLayout>
              </c:layout>
              <c:tx>
                <c:rich>
                  <a:bodyPr/>
                  <a:lstStyle/>
                  <a:p>
                    <a:r>
                      <a:rPr lang="uk-UA" sz="1400" smtClean="0"/>
                      <a:t>Інші галузі</a:t>
                    </a:r>
                    <a:endParaRPr lang="en-US" sz="1400"/>
                  </a:p>
                  <a:p>
                    <a:r>
                      <a:rPr lang="uk-UA" sz="2000" smtClean="0"/>
                      <a:t>8</a:t>
                    </a:r>
                    <a:endParaRPr lang="en-US" sz="2000"/>
                  </a:p>
                </c:rich>
              </c:tx>
              <c:dLblPos val="outEnd"/>
              <c:showVal val="1"/>
              <c:showCatName val="1"/>
              <c:separator> </c:separator>
            </c:dLbl>
            <c:txPr>
              <a:bodyPr/>
              <a:lstStyle/>
              <a:p>
                <a:pPr>
                  <a:defRPr lang="ru-RU" sz="2000" b="1">
                    <a:latin typeface="Times New Roman" pitchFamily="18" charset="0"/>
                    <a:cs typeface="Times New Roman" pitchFamily="18" charset="0"/>
                  </a:defRPr>
                </a:pPr>
                <a:endParaRPr lang="uk-UA"/>
              </a:p>
            </c:txPr>
            <c:dLblPos val="outEnd"/>
            <c:showVal val="1"/>
            <c:showCatName val="1"/>
            <c:separator> </c:separator>
            <c:showLeaderLines val="1"/>
          </c:dLbls>
          <c:cat>
            <c:strRef>
              <c:f>Лист1!$B$4:$G$4</c:f>
              <c:strCache>
                <c:ptCount val="6"/>
                <c:pt idx="0">
                  <c:v>Food Industry</c:v>
                </c:pt>
                <c:pt idx="1">
                  <c:v>Light Industry</c:v>
                </c:pt>
                <c:pt idx="2">
                  <c:v>Construction materials</c:v>
                </c:pt>
                <c:pt idx="3">
                  <c:v>Engineering</c:v>
                </c:pt>
                <c:pt idx="4">
                  <c:v>Printing Industry</c:v>
                </c:pt>
                <c:pt idx="5">
                  <c:v>Other indusries</c:v>
                </c:pt>
              </c:strCache>
            </c:strRef>
          </c:cat>
          <c:val>
            <c:numRef>
              <c:f>Лист1!$B$5:$G$5</c:f>
              <c:numCache>
                <c:formatCode>General</c:formatCode>
                <c:ptCount val="6"/>
                <c:pt idx="0">
                  <c:v>2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2</c:v>
                </c:pt>
                <c:pt idx="5">
                  <c:v>8</c:v>
                </c:pt>
              </c:numCache>
            </c:numRef>
          </c:val>
        </c:ser>
        <c:dLbls>
          <c:showVal val="1"/>
        </c:dLbls>
        <c:firstSliceAng val="0"/>
      </c:pieChart>
    </c:plotArea>
    <c:plotVisOnly val="1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C7689C-9B25-42C6-9AF3-CC9B14A9B476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9AA1EB41-9182-4BD6-B9C6-611C94A04CD0}">
      <dgm:prSet phldrT="[Текст]" custT="1"/>
      <dgm:spPr/>
      <dgm:t>
        <a:bodyPr/>
        <a:lstStyle/>
        <a:p>
          <a:r>
            <a:rPr lang="uk-UA" sz="2400" dirty="0" smtClean="0"/>
            <a:t>Щебінь та щебнева продукція</a:t>
          </a:r>
          <a:endParaRPr lang="ru-RU" sz="2400" dirty="0"/>
        </a:p>
      </dgm:t>
    </dgm:pt>
    <dgm:pt modelId="{EEEA30FB-5B12-4267-BE46-438F4FC495F1}" type="parTrans" cxnId="{B4093D2C-917F-426E-939D-B91EF88EB1A1}">
      <dgm:prSet/>
      <dgm:spPr/>
      <dgm:t>
        <a:bodyPr/>
        <a:lstStyle/>
        <a:p>
          <a:endParaRPr lang="ru-RU"/>
        </a:p>
      </dgm:t>
    </dgm:pt>
    <dgm:pt modelId="{967A2AB5-7364-48AD-B880-B5EE9C7CB8FF}" type="sibTrans" cxnId="{B4093D2C-917F-426E-939D-B91EF88EB1A1}">
      <dgm:prSet/>
      <dgm:spPr/>
      <dgm:t>
        <a:bodyPr/>
        <a:lstStyle/>
        <a:p>
          <a:endParaRPr lang="ru-RU"/>
        </a:p>
      </dgm:t>
    </dgm:pt>
    <dgm:pt modelId="{52E99577-7CDB-4B04-B96D-9BDE9C881F71}">
      <dgm:prSet custT="1"/>
      <dgm:spPr/>
      <dgm:t>
        <a:bodyPr/>
        <a:lstStyle/>
        <a:p>
          <a:r>
            <a:rPr lang="uk-UA" sz="2400" dirty="0" smtClean="0"/>
            <a:t>Пісок</a:t>
          </a:r>
          <a:endParaRPr lang="ru-RU" sz="2400" dirty="0"/>
        </a:p>
      </dgm:t>
    </dgm:pt>
    <dgm:pt modelId="{B2DA3071-F42B-4602-B1D0-DA4A8F3A070B}" type="parTrans" cxnId="{7FD3C414-24B5-4597-8F9B-EE6DE6C9CBE0}">
      <dgm:prSet/>
      <dgm:spPr/>
      <dgm:t>
        <a:bodyPr/>
        <a:lstStyle/>
        <a:p>
          <a:endParaRPr lang="ru-RU"/>
        </a:p>
      </dgm:t>
    </dgm:pt>
    <dgm:pt modelId="{F29E2250-CC15-4A8B-914C-AF18ED65821A}" type="sibTrans" cxnId="{7FD3C414-24B5-4597-8F9B-EE6DE6C9CBE0}">
      <dgm:prSet/>
      <dgm:spPr/>
      <dgm:t>
        <a:bodyPr/>
        <a:lstStyle/>
        <a:p>
          <a:endParaRPr lang="ru-RU"/>
        </a:p>
      </dgm:t>
    </dgm:pt>
    <dgm:pt modelId="{B28583A8-A6BE-4642-8514-21137E9ECDA7}">
      <dgm:prSet custT="1"/>
      <dgm:spPr/>
      <dgm:t>
        <a:bodyPr/>
        <a:lstStyle/>
        <a:p>
          <a:r>
            <a:rPr lang="uk-UA" sz="2400" dirty="0" smtClean="0"/>
            <a:t>Вапняк, гіпс, крейда</a:t>
          </a:r>
          <a:endParaRPr lang="ru-RU" sz="2400" dirty="0"/>
        </a:p>
      </dgm:t>
    </dgm:pt>
    <dgm:pt modelId="{469AC864-B9E8-413D-BA9A-AE8558EA2114}" type="parTrans" cxnId="{17FCE4A1-D6E5-47AE-A629-4A61964F2971}">
      <dgm:prSet/>
      <dgm:spPr/>
      <dgm:t>
        <a:bodyPr/>
        <a:lstStyle/>
        <a:p>
          <a:endParaRPr lang="ru-RU"/>
        </a:p>
      </dgm:t>
    </dgm:pt>
    <dgm:pt modelId="{804A2329-2777-4B62-972A-68A021465D1C}" type="sibTrans" cxnId="{17FCE4A1-D6E5-47AE-A629-4A61964F2971}">
      <dgm:prSet/>
      <dgm:spPr/>
      <dgm:t>
        <a:bodyPr/>
        <a:lstStyle/>
        <a:p>
          <a:endParaRPr lang="ru-RU"/>
        </a:p>
      </dgm:t>
    </dgm:pt>
    <dgm:pt modelId="{CF3AD361-A63E-48D9-B8CE-6AD0DF6E65A1}">
      <dgm:prSet custT="1"/>
      <dgm:spPr/>
      <dgm:t>
        <a:bodyPr/>
        <a:lstStyle/>
        <a:p>
          <a:r>
            <a:rPr lang="ru-RU" sz="2400" dirty="0" smtClean="0"/>
            <a:t>Будівельний та декоративний камінь</a:t>
          </a:r>
          <a:endParaRPr lang="ru-RU" sz="2400" dirty="0"/>
        </a:p>
      </dgm:t>
    </dgm:pt>
    <dgm:pt modelId="{95001D94-7778-4FBF-965E-677F10BA56DC}" type="parTrans" cxnId="{B77A51CB-6AC5-46C5-ACFC-CB41435C5519}">
      <dgm:prSet/>
      <dgm:spPr/>
      <dgm:t>
        <a:bodyPr/>
        <a:lstStyle/>
        <a:p>
          <a:endParaRPr lang="ru-RU"/>
        </a:p>
      </dgm:t>
    </dgm:pt>
    <dgm:pt modelId="{5848A241-CCCC-4C06-8731-1102174214A3}" type="sibTrans" cxnId="{B77A51CB-6AC5-46C5-ACFC-CB41435C5519}">
      <dgm:prSet/>
      <dgm:spPr/>
      <dgm:t>
        <a:bodyPr/>
        <a:lstStyle/>
        <a:p>
          <a:endParaRPr lang="ru-RU"/>
        </a:p>
      </dgm:t>
    </dgm:pt>
    <dgm:pt modelId="{E59051D5-4A3C-47D0-8F0A-656A02204900}">
      <dgm:prSet phldrT="[Текст]" custT="1"/>
      <dgm:spPr/>
      <dgm:t>
        <a:bodyPr/>
        <a:lstStyle/>
        <a:p>
          <a:r>
            <a:rPr lang="uk-UA" sz="2400" dirty="0" smtClean="0"/>
            <a:t>Глинистий сланець</a:t>
          </a:r>
          <a:endParaRPr lang="ru-RU" sz="2400" dirty="0"/>
        </a:p>
      </dgm:t>
    </dgm:pt>
    <dgm:pt modelId="{5BDEF147-9802-4ECD-A41D-017CFE7D726F}" type="sibTrans" cxnId="{5900A187-AD2E-4345-A60A-8B3C2581D190}">
      <dgm:prSet/>
      <dgm:spPr/>
      <dgm:t>
        <a:bodyPr/>
        <a:lstStyle/>
        <a:p>
          <a:endParaRPr lang="ru-RU"/>
        </a:p>
      </dgm:t>
    </dgm:pt>
    <dgm:pt modelId="{FD87C449-B4CC-401E-B68A-8824ADE99FE3}" type="parTrans" cxnId="{5900A187-AD2E-4345-A60A-8B3C2581D190}">
      <dgm:prSet/>
      <dgm:spPr/>
      <dgm:t>
        <a:bodyPr/>
        <a:lstStyle/>
        <a:p>
          <a:endParaRPr lang="ru-RU"/>
        </a:p>
      </dgm:t>
    </dgm:pt>
    <dgm:pt modelId="{C59AE190-F0AB-4EFD-838E-BD7844F539DA}" type="pres">
      <dgm:prSet presAssocID="{F2C7689C-9B25-42C6-9AF3-CC9B14A9B476}" presName="compositeShape" presStyleCnt="0">
        <dgm:presLayoutVars>
          <dgm:dir/>
          <dgm:resizeHandles/>
        </dgm:presLayoutVars>
      </dgm:prSet>
      <dgm:spPr/>
    </dgm:pt>
    <dgm:pt modelId="{4DDE541C-A0C3-4737-A62A-61A280EB2B0A}" type="pres">
      <dgm:prSet presAssocID="{F2C7689C-9B25-42C6-9AF3-CC9B14A9B476}" presName="pyramid" presStyleLbl="node1" presStyleIdx="0" presStyleCnt="1"/>
      <dgm:spPr/>
    </dgm:pt>
    <dgm:pt modelId="{99767D20-059F-432C-95C7-30C74B482FB7}" type="pres">
      <dgm:prSet presAssocID="{F2C7689C-9B25-42C6-9AF3-CC9B14A9B476}" presName="theList" presStyleCnt="0"/>
      <dgm:spPr/>
    </dgm:pt>
    <dgm:pt modelId="{44034C2F-EA80-4CD6-AC45-25026746EF09}" type="pres">
      <dgm:prSet presAssocID="{B28583A8-A6BE-4642-8514-21137E9ECDA7}" presName="aNode" presStyleLbl="fgAcc1" presStyleIdx="0" presStyleCnt="5" custLinFactY="89955" custLinFactNeighborX="-811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841ABF-5662-4EA0-9AEE-7BF08BF2DB0B}" type="pres">
      <dgm:prSet presAssocID="{B28583A8-A6BE-4642-8514-21137E9ECDA7}" presName="aSpace" presStyleCnt="0"/>
      <dgm:spPr/>
    </dgm:pt>
    <dgm:pt modelId="{E6804E18-FD80-4F8B-8BCF-87A26FC1D0E4}" type="pres">
      <dgm:prSet presAssocID="{CF3AD361-A63E-48D9-B8CE-6AD0DF6E65A1}" presName="aNode" presStyleLbl="fgAcc1" presStyleIdx="1" presStyleCnt="5" custScaleY="130363" custLinFactX="-17585" custLinFactY="-864" custLinFactNeighborX="-10000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8EC57A-8292-4641-8735-F960A3416C4A}" type="pres">
      <dgm:prSet presAssocID="{CF3AD361-A63E-48D9-B8CE-6AD0DF6E65A1}" presName="aSpace" presStyleCnt="0"/>
      <dgm:spPr/>
    </dgm:pt>
    <dgm:pt modelId="{E4DF7443-C84C-4D62-9617-E5E6AD00908F}" type="pres">
      <dgm:prSet presAssocID="{9AA1EB41-9182-4BD6-B9C6-611C94A04CD0}" presName="aNode" presStyleLbl="fgAcc1" presStyleIdx="2" presStyleCnt="5" custScaleY="133123" custLinFactY="72137" custLinFactNeighborX="406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F7B185-40F1-44EA-B78E-0180136787F5}" type="pres">
      <dgm:prSet presAssocID="{9AA1EB41-9182-4BD6-B9C6-611C94A04CD0}" presName="aSpace" presStyleCnt="0"/>
      <dgm:spPr/>
    </dgm:pt>
    <dgm:pt modelId="{AA4E4147-F250-4F3D-9C6A-0E42888394F5}" type="pres">
      <dgm:prSet presAssocID="{E59051D5-4A3C-47D0-8F0A-656A02204900}" presName="aNode" presStyleLbl="fgAcc1" presStyleIdx="3" presStyleCnt="5" custLinFactX="-9504" custLinFactY="-7546" custLinFactNeighborX="-10000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C5C8F0-4352-4200-A61A-4B897C530F53}" type="pres">
      <dgm:prSet presAssocID="{E59051D5-4A3C-47D0-8F0A-656A02204900}" presName="aSpace" presStyleCnt="0"/>
      <dgm:spPr/>
    </dgm:pt>
    <dgm:pt modelId="{457427CE-80D4-4405-8329-404006AA64AE}" type="pres">
      <dgm:prSet presAssocID="{52E99577-7CDB-4B04-B96D-9BDE9C881F71}" presName="aNode" presStyleLbl="fgAcc1" presStyleIdx="4" presStyleCnt="5" custLinFactY="7546" custLinFactNeighborX="-49885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3952FC-03CD-416C-BC68-7C2384E47846}" type="pres">
      <dgm:prSet presAssocID="{52E99577-7CDB-4B04-B96D-9BDE9C881F71}" presName="aSpace" presStyleCnt="0"/>
      <dgm:spPr/>
    </dgm:pt>
  </dgm:ptLst>
  <dgm:cxnLst>
    <dgm:cxn modelId="{D32F6A8D-0F44-4B1D-9C3C-F7DC1F82EE38}" type="presOf" srcId="{52E99577-7CDB-4B04-B96D-9BDE9C881F71}" destId="{457427CE-80D4-4405-8329-404006AA64AE}" srcOrd="0" destOrd="0" presId="urn:microsoft.com/office/officeart/2005/8/layout/pyramid2"/>
    <dgm:cxn modelId="{7FD3C414-24B5-4597-8F9B-EE6DE6C9CBE0}" srcId="{F2C7689C-9B25-42C6-9AF3-CC9B14A9B476}" destId="{52E99577-7CDB-4B04-B96D-9BDE9C881F71}" srcOrd="4" destOrd="0" parTransId="{B2DA3071-F42B-4602-B1D0-DA4A8F3A070B}" sibTransId="{F29E2250-CC15-4A8B-914C-AF18ED65821A}"/>
    <dgm:cxn modelId="{E298983E-4709-4853-A66B-B675453D6C44}" type="presOf" srcId="{E59051D5-4A3C-47D0-8F0A-656A02204900}" destId="{AA4E4147-F250-4F3D-9C6A-0E42888394F5}" srcOrd="0" destOrd="0" presId="urn:microsoft.com/office/officeart/2005/8/layout/pyramid2"/>
    <dgm:cxn modelId="{47EA99DA-D58D-4EB4-BCD3-17C3D558368A}" type="presOf" srcId="{9AA1EB41-9182-4BD6-B9C6-611C94A04CD0}" destId="{E4DF7443-C84C-4D62-9617-E5E6AD00908F}" srcOrd="0" destOrd="0" presId="urn:microsoft.com/office/officeart/2005/8/layout/pyramid2"/>
    <dgm:cxn modelId="{5900A187-AD2E-4345-A60A-8B3C2581D190}" srcId="{F2C7689C-9B25-42C6-9AF3-CC9B14A9B476}" destId="{E59051D5-4A3C-47D0-8F0A-656A02204900}" srcOrd="3" destOrd="0" parTransId="{FD87C449-B4CC-401E-B68A-8824ADE99FE3}" sibTransId="{5BDEF147-9802-4ECD-A41D-017CFE7D726F}"/>
    <dgm:cxn modelId="{17FCE4A1-D6E5-47AE-A629-4A61964F2971}" srcId="{F2C7689C-9B25-42C6-9AF3-CC9B14A9B476}" destId="{B28583A8-A6BE-4642-8514-21137E9ECDA7}" srcOrd="0" destOrd="0" parTransId="{469AC864-B9E8-413D-BA9A-AE8558EA2114}" sibTransId="{804A2329-2777-4B62-972A-68A021465D1C}"/>
    <dgm:cxn modelId="{99F653B2-19E7-450D-BFB5-13FD83DBD7DB}" type="presOf" srcId="{CF3AD361-A63E-48D9-B8CE-6AD0DF6E65A1}" destId="{E6804E18-FD80-4F8B-8BCF-87A26FC1D0E4}" srcOrd="0" destOrd="0" presId="urn:microsoft.com/office/officeart/2005/8/layout/pyramid2"/>
    <dgm:cxn modelId="{9E996615-7B11-42F8-8270-507A1D25861D}" type="presOf" srcId="{F2C7689C-9B25-42C6-9AF3-CC9B14A9B476}" destId="{C59AE190-F0AB-4EFD-838E-BD7844F539DA}" srcOrd="0" destOrd="0" presId="urn:microsoft.com/office/officeart/2005/8/layout/pyramid2"/>
    <dgm:cxn modelId="{B4093D2C-917F-426E-939D-B91EF88EB1A1}" srcId="{F2C7689C-9B25-42C6-9AF3-CC9B14A9B476}" destId="{9AA1EB41-9182-4BD6-B9C6-611C94A04CD0}" srcOrd="2" destOrd="0" parTransId="{EEEA30FB-5B12-4267-BE46-438F4FC495F1}" sibTransId="{967A2AB5-7364-48AD-B880-B5EE9C7CB8FF}"/>
    <dgm:cxn modelId="{6B33C202-CE18-44A1-9225-8BA19578CC0A}" type="presOf" srcId="{B28583A8-A6BE-4642-8514-21137E9ECDA7}" destId="{44034C2F-EA80-4CD6-AC45-25026746EF09}" srcOrd="0" destOrd="0" presId="urn:microsoft.com/office/officeart/2005/8/layout/pyramid2"/>
    <dgm:cxn modelId="{B77A51CB-6AC5-46C5-ACFC-CB41435C5519}" srcId="{F2C7689C-9B25-42C6-9AF3-CC9B14A9B476}" destId="{CF3AD361-A63E-48D9-B8CE-6AD0DF6E65A1}" srcOrd="1" destOrd="0" parTransId="{95001D94-7778-4FBF-965E-677F10BA56DC}" sibTransId="{5848A241-CCCC-4C06-8731-1102174214A3}"/>
    <dgm:cxn modelId="{6C8A413A-3711-4510-A3E2-927CB2B97DC1}" type="presParOf" srcId="{C59AE190-F0AB-4EFD-838E-BD7844F539DA}" destId="{4DDE541C-A0C3-4737-A62A-61A280EB2B0A}" srcOrd="0" destOrd="0" presId="urn:microsoft.com/office/officeart/2005/8/layout/pyramid2"/>
    <dgm:cxn modelId="{C9F33507-167E-4016-A248-CF4B0740C171}" type="presParOf" srcId="{C59AE190-F0AB-4EFD-838E-BD7844F539DA}" destId="{99767D20-059F-432C-95C7-30C74B482FB7}" srcOrd="1" destOrd="0" presId="urn:microsoft.com/office/officeart/2005/8/layout/pyramid2"/>
    <dgm:cxn modelId="{8C2027B9-7498-4FB4-8084-8E5C4F00BDF3}" type="presParOf" srcId="{99767D20-059F-432C-95C7-30C74B482FB7}" destId="{44034C2F-EA80-4CD6-AC45-25026746EF09}" srcOrd="0" destOrd="0" presId="urn:microsoft.com/office/officeart/2005/8/layout/pyramid2"/>
    <dgm:cxn modelId="{397FFF01-4ADF-467E-AEF9-3CF8AA8DF542}" type="presParOf" srcId="{99767D20-059F-432C-95C7-30C74B482FB7}" destId="{68841ABF-5662-4EA0-9AEE-7BF08BF2DB0B}" srcOrd="1" destOrd="0" presId="urn:microsoft.com/office/officeart/2005/8/layout/pyramid2"/>
    <dgm:cxn modelId="{CD5E9B3C-06E6-4C19-8000-D838DD450C33}" type="presParOf" srcId="{99767D20-059F-432C-95C7-30C74B482FB7}" destId="{E6804E18-FD80-4F8B-8BCF-87A26FC1D0E4}" srcOrd="2" destOrd="0" presId="urn:microsoft.com/office/officeart/2005/8/layout/pyramid2"/>
    <dgm:cxn modelId="{7D47BEED-809E-486A-BFB8-66799E93667E}" type="presParOf" srcId="{99767D20-059F-432C-95C7-30C74B482FB7}" destId="{D98EC57A-8292-4641-8735-F960A3416C4A}" srcOrd="3" destOrd="0" presId="urn:microsoft.com/office/officeart/2005/8/layout/pyramid2"/>
    <dgm:cxn modelId="{326FBAAD-76D5-43F9-B237-7AA1B05E188A}" type="presParOf" srcId="{99767D20-059F-432C-95C7-30C74B482FB7}" destId="{E4DF7443-C84C-4D62-9617-E5E6AD00908F}" srcOrd="4" destOrd="0" presId="urn:microsoft.com/office/officeart/2005/8/layout/pyramid2"/>
    <dgm:cxn modelId="{642169B2-36D3-4FE0-98C4-79DC522E2448}" type="presParOf" srcId="{99767D20-059F-432C-95C7-30C74B482FB7}" destId="{39F7B185-40F1-44EA-B78E-0180136787F5}" srcOrd="5" destOrd="0" presId="urn:microsoft.com/office/officeart/2005/8/layout/pyramid2"/>
    <dgm:cxn modelId="{91A725D9-FF2F-4016-8651-FF1600CAB7C2}" type="presParOf" srcId="{99767D20-059F-432C-95C7-30C74B482FB7}" destId="{AA4E4147-F250-4F3D-9C6A-0E42888394F5}" srcOrd="6" destOrd="0" presId="urn:microsoft.com/office/officeart/2005/8/layout/pyramid2"/>
    <dgm:cxn modelId="{61DCCF01-1AE5-45A5-81A4-3060A76803BD}" type="presParOf" srcId="{99767D20-059F-432C-95C7-30C74B482FB7}" destId="{40C5C8F0-4352-4200-A61A-4B897C530F53}" srcOrd="7" destOrd="0" presId="urn:microsoft.com/office/officeart/2005/8/layout/pyramid2"/>
    <dgm:cxn modelId="{C70CCF79-DF5D-43D6-AAC7-2087C2F76100}" type="presParOf" srcId="{99767D20-059F-432C-95C7-30C74B482FB7}" destId="{457427CE-80D4-4405-8329-404006AA64AE}" srcOrd="8" destOrd="0" presId="urn:microsoft.com/office/officeart/2005/8/layout/pyramid2"/>
    <dgm:cxn modelId="{61157E93-E406-4969-B87C-83B9E7BDC355}" type="presParOf" srcId="{99767D20-059F-432C-95C7-30C74B482FB7}" destId="{6A3952FC-03CD-416C-BC68-7C2384E47846}" srcOrd="9" destOrd="0" presId="urn:microsoft.com/office/officeart/2005/8/layout/pyramid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2E09D-1CC2-483F-A76D-624951ACD131}" type="datetimeFigureOut">
              <a:rPr lang="ru-RU" smtClean="0"/>
              <a:pPr/>
              <a:t>23.07.2019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3C18B-2319-4226-8C61-A8723CD926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76597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2E09D-1CC2-483F-A76D-624951ACD131}" type="datetimeFigureOut">
              <a:rPr lang="ru-RU" smtClean="0"/>
              <a:pPr/>
              <a:t>23.07.2019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3C18B-2319-4226-8C61-A8723CD926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77817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2E09D-1CC2-483F-A76D-624951ACD131}" type="datetimeFigureOut">
              <a:rPr lang="ru-RU" smtClean="0"/>
              <a:pPr/>
              <a:t>23.07.2019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3C18B-2319-4226-8C61-A8723CD926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904066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23.07.2019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23.07.2019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23.07.2019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2E09D-1CC2-483F-A76D-624951ACD131}" type="datetimeFigureOut">
              <a:rPr lang="ru-RU" smtClean="0"/>
              <a:pPr/>
              <a:t>23.07.2019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3C18B-2319-4226-8C61-A8723CD926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183393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90" y="170974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90" y="458946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2E09D-1CC2-483F-A76D-624951ACD131}" type="datetimeFigureOut">
              <a:rPr lang="ru-RU" smtClean="0"/>
              <a:pPr/>
              <a:t>23.07.2019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3C18B-2319-4226-8C61-A8723CD926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70423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1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1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2E09D-1CC2-483F-A76D-624951ACD131}" type="datetimeFigureOut">
              <a:rPr lang="ru-RU" smtClean="0"/>
              <a:pPr/>
              <a:t>23.07.2019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3C18B-2319-4226-8C61-A8723CD926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35050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365129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5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5" y="2505076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2" y="2505076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2E09D-1CC2-483F-A76D-624951ACD131}" type="datetimeFigureOut">
              <a:rPr lang="ru-RU" smtClean="0"/>
              <a:pPr/>
              <a:t>23.07.2019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3C18B-2319-4226-8C61-A8723CD926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94741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2E09D-1CC2-483F-A76D-624951ACD131}" type="datetimeFigureOut">
              <a:rPr lang="ru-RU" smtClean="0"/>
              <a:pPr/>
              <a:t>23.07.2019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3C18B-2319-4226-8C61-A8723CD926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63124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2E09D-1CC2-483F-A76D-624951ACD131}" type="datetimeFigureOut">
              <a:rPr lang="ru-RU" smtClean="0"/>
              <a:pPr/>
              <a:t>23.07.2019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3C18B-2319-4226-8C61-A8723CD926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4261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3" y="457200"/>
            <a:ext cx="294917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3" y="987430"/>
            <a:ext cx="462915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3" y="2057400"/>
            <a:ext cx="294917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2E09D-1CC2-483F-A76D-624951ACD131}" type="datetimeFigureOut">
              <a:rPr lang="ru-RU" smtClean="0"/>
              <a:pPr/>
              <a:t>23.07.2019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3C18B-2319-4226-8C61-A8723CD926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55476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3" y="457200"/>
            <a:ext cx="294917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3" y="987430"/>
            <a:ext cx="462915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3" y="2057400"/>
            <a:ext cx="294917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2E09D-1CC2-483F-A76D-624951ACD131}" type="datetimeFigureOut">
              <a:rPr lang="ru-RU" smtClean="0"/>
              <a:pPr/>
              <a:t>23.07.2019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3C18B-2319-4226-8C61-A8723CD926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60304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3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3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49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82E09D-1CC2-483F-A76D-624951ACD131}" type="datetimeFigureOut">
              <a:rPr lang="ru-RU" smtClean="0"/>
              <a:pPr/>
              <a:t>23.07.2019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3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1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C3C18B-2319-4226-8C61-A8723CD926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7271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mailto:mnet@ukr.net" TargetMode="Externa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00526" y="0"/>
            <a:ext cx="4476751" cy="2154436"/>
          </a:xfrm>
          <a:prstGeom prst="rect">
            <a:avLst/>
          </a:prstGeom>
          <a:noFill/>
          <a:effectLst>
            <a:outerShdw blurRad="139700" dist="228600" dir="21480000" sx="1000" sy="1000" algn="ctr" rotWithShape="0">
              <a:srgbClr val="000000">
                <a:alpha val="52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endParaRPr lang="en-US" sz="3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uk-UA" sz="6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ФАСТІВ</a:t>
            </a:r>
            <a:r>
              <a:rPr lang="en-US" sz="6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</a:t>
            </a:r>
            <a:endParaRPr lang="uk-UA" sz="60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uk-UA" sz="3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місто єднання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49070" y="2460580"/>
            <a:ext cx="4490546" cy="4072835"/>
          </a:xfrm>
          <a:prstGeom prst="rect">
            <a:avLst/>
          </a:prstGeom>
        </p:spPr>
      </p:pic>
      <p:pic>
        <p:nvPicPr>
          <p:cNvPr id="7" name="Рисунок 6" descr="Coat_of_Arms_of_Fastiv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48402" y="3473450"/>
            <a:ext cx="180975" cy="313690"/>
          </a:xfrm>
          <a:prstGeom prst="rect">
            <a:avLst/>
          </a:prstGeom>
        </p:spPr>
      </p:pic>
      <p:pic>
        <p:nvPicPr>
          <p:cNvPr id="9" name="Picture 8" descr="C:\Documents and Settings\boss\Рабочий стол\презентація міста\IMG_516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50" y="203200"/>
            <a:ext cx="3848100" cy="306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C:\Documents and Settings\boss\Рабочий стол\презентація міста\IMG_517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6" y="3556876"/>
            <a:ext cx="3019425" cy="242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96628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59" name="Group 31"/>
          <p:cNvGraphicFramePr>
            <a:graphicFrameLocks noGrp="1"/>
          </p:cNvGraphicFramePr>
          <p:nvPr>
            <p:ph idx="1"/>
          </p:nvPr>
        </p:nvGraphicFramePr>
        <p:xfrm>
          <a:off x="387178" y="794087"/>
          <a:ext cx="8555681" cy="2499416"/>
        </p:xfrm>
        <a:graphic>
          <a:graphicData uri="http://schemas.openxmlformats.org/drawingml/2006/table">
            <a:tbl>
              <a:tblPr/>
              <a:tblGrid>
                <a:gridCol w="2265134"/>
                <a:gridCol w="2737598"/>
                <a:gridCol w="3552949"/>
              </a:tblGrid>
              <a:tr h="2768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Назва підприємства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Продукція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Країни експорту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76883">
                <a:tc gridSpan="3"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ХАРЧОВА ПРОМИСЛОВІСТЬ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12459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ТОВ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«</a:t>
                      </a:r>
                      <a:r>
                        <a:rPr kumimoji="0" lang="uk-UA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Пивоварня </a:t>
                      </a:r>
                      <a:r>
                        <a:rPr kumimoji="0" lang="uk-UA" sz="14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Зіберта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»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виробництво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пива та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безалкогольних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напоїв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Білорусі</a:t>
                      </a: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я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, Молдова, 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Грузія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, 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Польща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,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Угорщина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Румунія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, Литва,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Латвія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,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Естонія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, 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Ізраїль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,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Туреччина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США, Нова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Зеландія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,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Ліван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, Китай,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Кіпр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,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Сінгапур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.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470693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Фастівський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хлібокомбінат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ТОВ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Київхліб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»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виробництво хлібобулочної і кондитерської продукції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Місцеві підприємства-клієнти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с двумя усеченными противолежащими углами 76"/>
          <p:cNvSpPr/>
          <p:nvPr/>
        </p:nvSpPr>
        <p:spPr>
          <a:xfrm>
            <a:off x="1507525" y="169906"/>
            <a:ext cx="6311900" cy="513835"/>
          </a:xfrm>
          <a:prstGeom prst="snip2DiagRect">
            <a:avLst/>
          </a:prstGeom>
          <a:solidFill>
            <a:srgbClr val="BECD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Провідні підприємства міста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4" name="Group 59"/>
          <p:cNvGraphicFramePr>
            <a:graphicFrameLocks/>
          </p:cNvGraphicFramePr>
          <p:nvPr/>
        </p:nvGraphicFramePr>
        <p:xfrm>
          <a:off x="387179" y="3292145"/>
          <a:ext cx="8550876" cy="3499290"/>
        </p:xfrm>
        <a:graphic>
          <a:graphicData uri="http://schemas.openxmlformats.org/drawingml/2006/table">
            <a:tbl>
              <a:tblPr/>
              <a:tblGrid>
                <a:gridCol w="2429244"/>
                <a:gridCol w="3481081"/>
                <a:gridCol w="2640551"/>
              </a:tblGrid>
              <a:tr h="347575">
                <a:tc gridSpan="3"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МАШИНОБУДУВАННЯ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2419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ТОВ НВО ФЗХМ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Червоний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Жовтень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» 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uk-UA" sz="1400" dirty="0" smtClean="0"/>
                        <a:t>Виробництво </a:t>
                      </a:r>
                      <a:r>
                        <a:rPr lang="uk-UA" sz="1400" dirty="0" err="1" smtClean="0"/>
                        <a:t>нафто-газового</a:t>
                      </a:r>
                      <a:r>
                        <a:rPr lang="uk-UA" sz="1400" dirty="0" smtClean="0"/>
                        <a:t> обладнання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Місцеві та національні клієнтські компанії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701181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ТОВ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фірма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Промгазтехнологія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»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Виробництво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,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проектування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монтаж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і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наладка 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сучасного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опалювального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обладнання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для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промисловості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Місцеві та національні клієнтські компанії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  <a:tr h="492419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ПАТ «Факел» 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uk-UA" sz="1400" dirty="0" smtClean="0"/>
                        <a:t>Виробництво </a:t>
                      </a:r>
                      <a:r>
                        <a:rPr lang="uk-UA" sz="1400" dirty="0" err="1" smtClean="0"/>
                        <a:t>нафто-газового</a:t>
                      </a:r>
                      <a:r>
                        <a:rPr lang="uk-UA" sz="1400" dirty="0" smtClean="0"/>
                        <a:t> обладнання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uk-UA" sz="1400" dirty="0" smtClean="0"/>
                        <a:t>Білорусь, Росія, Казахстан, Молдова, Німеччина та Естонія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347575">
                <a:tc gridSpan="3"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ПОЛІГРАФІЯ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6537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ПрАТ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Елопак-Фастів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»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dirty="0" err="1" smtClean="0">
                          <a:latin typeface="+mn-lt"/>
                        </a:rPr>
                        <a:t>виробництво</a:t>
                      </a:r>
                      <a:r>
                        <a:rPr lang="ru-RU" sz="1400" dirty="0" smtClean="0">
                          <a:latin typeface="+mn-lt"/>
                        </a:rPr>
                        <a:t> </a:t>
                      </a:r>
                      <a:r>
                        <a:rPr lang="ru-RU" sz="1400" dirty="0" err="1" smtClean="0">
                          <a:latin typeface="+mn-lt"/>
                        </a:rPr>
                        <a:t>заготівки</a:t>
                      </a:r>
                      <a:r>
                        <a:rPr lang="ru-RU" sz="1400" dirty="0" smtClean="0">
                          <a:latin typeface="+mn-lt"/>
                        </a:rPr>
                        <a:t> </a:t>
                      </a:r>
                      <a:r>
                        <a:rPr lang="en-US" sz="1400" dirty="0" smtClean="0">
                          <a:latin typeface="+mn-lt"/>
                        </a:rPr>
                        <a:t>Pure-Pak</a:t>
                      </a:r>
                      <a:r>
                        <a:rPr lang="ru-RU" sz="1400" dirty="0" smtClean="0">
                          <a:latin typeface="+mn-lt"/>
                        </a:rPr>
                        <a:t> та </a:t>
                      </a:r>
                      <a:r>
                        <a:rPr lang="en-US" sz="1400" dirty="0" smtClean="0">
                          <a:latin typeface="+mn-lt"/>
                        </a:rPr>
                        <a:t>Roll Fed</a:t>
                      </a:r>
                      <a:r>
                        <a:rPr lang="ru-RU" sz="1400" dirty="0" smtClean="0">
                          <a:latin typeface="+mn-lt"/>
                        </a:rPr>
                        <a:t> для </a:t>
                      </a:r>
                      <a:r>
                        <a:rPr lang="ru-RU" sz="1400" dirty="0" err="1" smtClean="0">
                          <a:latin typeface="+mn-lt"/>
                        </a:rPr>
                        <a:t>пакування</a:t>
                      </a:r>
                      <a:r>
                        <a:rPr lang="ru-RU" sz="1400" dirty="0" smtClean="0">
                          <a:latin typeface="+mn-lt"/>
                        </a:rPr>
                        <a:t> </a:t>
                      </a:r>
                      <a:r>
                        <a:rPr lang="uk-UA" sz="1400" dirty="0" smtClean="0">
                          <a:latin typeface="+mn-lt"/>
                        </a:rPr>
                        <a:t>рідких харчових продуктів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uk-UA" sz="1400" dirty="0" smtClean="0"/>
                        <a:t>Норвегія, Німеччина, Сербія, Австрія та країн СНД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501035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ТОВ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Компанія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Юнівест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Маркетинг»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виготовлення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газет,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журналів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,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торгових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каталогів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,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картонної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та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блістерної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упаковки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uk-UA" sz="1400" dirty="0" smtClean="0"/>
                        <a:t>Росія та Польща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612" name="Group 60"/>
          <p:cNvGraphicFramePr>
            <a:graphicFrameLocks noGrp="1"/>
          </p:cNvGraphicFramePr>
          <p:nvPr>
            <p:ph idx="1"/>
          </p:nvPr>
        </p:nvGraphicFramePr>
        <p:xfrm>
          <a:off x="300038" y="816306"/>
          <a:ext cx="8674100" cy="3796883"/>
        </p:xfrm>
        <a:graphic>
          <a:graphicData uri="http://schemas.openxmlformats.org/drawingml/2006/table">
            <a:tbl>
              <a:tblPr/>
              <a:tblGrid>
                <a:gridCol w="2878665"/>
                <a:gridCol w="2799274"/>
                <a:gridCol w="182596"/>
                <a:gridCol w="2813565"/>
              </a:tblGrid>
              <a:tr h="3793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Назва підприємства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Продукція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Країни експорту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80621">
                <a:tc gridSpan="4"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ЛЕГКА ПРОМИСЛОВІСТЬ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25011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ТОВ Перше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швейне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підприємство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Козак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»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виробництво швейних виробів: брюки чоловічі та жіночі, спідниці та спецодяг.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uk-UA" sz="1400" dirty="0" smtClean="0"/>
                        <a:t>Австрія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0060">
                <a:tc gridSpan="4">
                  <a:txBody>
                    <a:bodyPr/>
                    <a:lstStyle/>
                    <a:p>
                      <a:pPr algn="ctr"/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Open Sans"/>
                          <a:ea typeface="Open Sans"/>
                          <a:cs typeface="Open Sans"/>
                        </a:rPr>
                        <a:t> </a:t>
                      </a:r>
                      <a:r>
                        <a:rPr lang="uk-UA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БУДМАТЕРІАЛИ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0267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ТОВ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Крайзель-Будівельні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матеріали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»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виробництво сухих будівельних сумішей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Білорусь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,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Латвія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,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Німеччина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3682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ПрАТ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“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Агропромислова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група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”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виробництво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бетону та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залізобетонних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виробів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Місцеві підприємства-клієнти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8566">
                <a:tc gridSpan="4"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БУДІВЕЛЬНІ ОРГАНІЗАЦІЇ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6949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Будівельна фірма "ТЕСЕЙ"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Проектування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,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загальнобудівельні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та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ремонтні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послуги</a:t>
                      </a:r>
                      <a:endParaRPr kumimoji="0" 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Місцеві підприємства-клієнти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Прямоугольник с двумя усеченными противолежащими углами 76"/>
          <p:cNvSpPr/>
          <p:nvPr/>
        </p:nvSpPr>
        <p:spPr>
          <a:xfrm>
            <a:off x="1499287" y="161668"/>
            <a:ext cx="6311900" cy="587976"/>
          </a:xfrm>
          <a:prstGeom prst="snip2DiagRect">
            <a:avLst/>
          </a:prstGeom>
          <a:solidFill>
            <a:srgbClr val="BECD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Провідні підприємства міста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5" name="Group 37"/>
          <p:cNvGraphicFramePr>
            <a:graphicFrameLocks/>
          </p:cNvGraphicFramePr>
          <p:nvPr/>
        </p:nvGraphicFramePr>
        <p:xfrm>
          <a:off x="299652" y="4613996"/>
          <a:ext cx="8672513" cy="1621228"/>
        </p:xfrm>
        <a:graphic>
          <a:graphicData uri="http://schemas.openxmlformats.org/drawingml/2006/table">
            <a:tbl>
              <a:tblPr/>
              <a:tblGrid>
                <a:gridCol w="2878138"/>
                <a:gridCol w="2916237"/>
                <a:gridCol w="2878138"/>
              </a:tblGrid>
              <a:tr h="371524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Open Sans"/>
                          <a:ea typeface="Open Sans"/>
                          <a:cs typeface="Open Sans"/>
                        </a:rPr>
                        <a:t>ПЕРЕРОБНА ПРОМИСЛОВІСТЬ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F4E79"/>
                        </a:solidFill>
                        <a:effectLst/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3011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ТОВ «ЕКО-ВТОР»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переробка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ПЕТ-сировини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у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поліефірне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волокно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Італія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,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Німеччина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,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Туреччина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Польща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,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Бельгія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і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Білорусь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542061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ТОВ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Компанія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Полігрін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»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переробка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вторинного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поліетилену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на гранулу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Місцеві та національні клієнтські компанії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78" name="Group 54"/>
          <p:cNvGraphicFramePr>
            <a:graphicFrameLocks noGrp="1"/>
          </p:cNvGraphicFramePr>
          <p:nvPr>
            <p:ph idx="1"/>
          </p:nvPr>
        </p:nvGraphicFramePr>
        <p:xfrm>
          <a:off x="266700" y="681595"/>
          <a:ext cx="8672513" cy="3425066"/>
        </p:xfrm>
        <a:graphic>
          <a:graphicData uri="http://schemas.openxmlformats.org/drawingml/2006/table">
            <a:tbl>
              <a:tblPr/>
              <a:tblGrid>
                <a:gridCol w="2517689"/>
                <a:gridCol w="3276686"/>
                <a:gridCol w="2878138"/>
              </a:tblGrid>
              <a:tr h="3714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Назва підприємства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Продукція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b="1" i="0" kern="1200" baseline="0" dirty="0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Країни експорту</a:t>
                      </a:r>
                      <a:endParaRPr lang="ru-RU" sz="1400" b="1" i="0" kern="1200" baseline="0" dirty="0">
                        <a:solidFill>
                          <a:srgbClr val="FFFF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51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Open Sans"/>
                          <a:ea typeface="Open Sans"/>
                          <a:cs typeface="Open Sans"/>
                        </a:rPr>
                        <a:t>ІНШІ ПРОВІДНІ ПІДПРИЄМСТВА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F4E79"/>
                        </a:solidFill>
                        <a:effectLst/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3157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ТОВ «Завод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технічних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масел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Аріан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»»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гідравлічні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оливи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та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рідини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,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холодильні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оливи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Сусідні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країни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та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країни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СНД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487511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ТДВ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Електронагрівач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»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Виробництво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електроустаткування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,  </a:t>
                      </a:r>
                      <a:b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</a:b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деревини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та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меблів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228594" lvl="0" indent="-228594" algn="ctr" defTabSz="914377">
                        <a:lnSpc>
                          <a:spcPct val="90000"/>
                        </a:lnSpc>
                        <a:defRPr/>
                      </a:pPr>
                      <a:r>
                        <a:rPr lang="ru-RU" sz="1400" dirty="0" err="1" smtClean="0"/>
                        <a:t>Німеччина</a:t>
                      </a:r>
                      <a:r>
                        <a:rPr lang="ru-RU" sz="1400" dirty="0" smtClean="0"/>
                        <a:t>, Азербайджан, </a:t>
                      </a:r>
                    </a:p>
                    <a:p>
                      <a:pPr marL="228594" lvl="0" indent="-228594" algn="ctr" defTabSz="914377">
                        <a:lnSpc>
                          <a:spcPct val="90000"/>
                        </a:lnSpc>
                        <a:defRPr/>
                      </a:pPr>
                      <a:r>
                        <a:rPr lang="ru-RU" sz="1400" dirty="0" err="1" smtClean="0"/>
                        <a:t>Латвія</a:t>
                      </a:r>
                      <a:r>
                        <a:rPr lang="ru-RU" sz="1400" dirty="0" smtClean="0"/>
                        <a:t>, Молдова та </a:t>
                      </a:r>
                      <a:r>
                        <a:rPr lang="ru-RU" sz="1400" dirty="0" err="1" smtClean="0"/>
                        <a:t>Румунія</a:t>
                      </a:r>
                      <a:r>
                        <a:rPr lang="ru-RU" sz="1400" dirty="0" smtClean="0"/>
                        <a:t> 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  <a:tr h="719000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ДП ТОВ «Перша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українська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метало-ткацька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фабрика «СТІЛВОК»» 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Металургія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та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обробка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металу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Виготовлення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металевої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сітки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,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кованих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металічних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виробів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та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інш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.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uk-UA" sz="1400" dirty="0" smtClean="0"/>
                        <a:t>Грузія, Молдова, Казахстан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914342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ТОВ </a:t>
                      </a:r>
                      <a:r>
                        <a:rPr kumimoji="0" lang="uk-UA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“Еколайт</a:t>
                      </a: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uk-UA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Україна”</a:t>
                      </a:r>
                      <a:endParaRPr kumimoji="0" lang="uk-UA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виробництво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електричного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освітлюваного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устаткування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(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вуличне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та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промислове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світодіодне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освітлення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)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rtl="0" eaLnBrk="1" fontAlgn="base" latinLnBrk="0" hangingPunct="1"/>
                      <a:r>
                        <a:rPr lang="uk-UA" sz="1400" b="0" i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Місцеві та національні клієнтські компанії</a:t>
                      </a:r>
                      <a:endParaRPr lang="ru-RU" sz="1400" b="0" i="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с двумя усеченными противолежащими углами 76"/>
          <p:cNvSpPr/>
          <p:nvPr/>
        </p:nvSpPr>
        <p:spPr>
          <a:xfrm>
            <a:off x="1515762" y="112242"/>
            <a:ext cx="6311900" cy="530310"/>
          </a:xfrm>
          <a:prstGeom prst="snip2DiagRect">
            <a:avLst/>
          </a:prstGeom>
          <a:solidFill>
            <a:srgbClr val="BECD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Провідні підприємства міста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5" name="Group 54"/>
          <p:cNvGraphicFramePr>
            <a:graphicFrameLocks/>
          </p:cNvGraphicFramePr>
          <p:nvPr/>
        </p:nvGraphicFramePr>
        <p:xfrm>
          <a:off x="255374" y="3929450"/>
          <a:ext cx="8707394" cy="2831213"/>
        </p:xfrm>
        <a:graphic>
          <a:graphicData uri="http://schemas.openxmlformats.org/drawingml/2006/table">
            <a:tbl>
              <a:tblPr/>
              <a:tblGrid>
                <a:gridCol w="2519054"/>
                <a:gridCol w="3288679"/>
                <a:gridCol w="2899661"/>
              </a:tblGrid>
              <a:tr h="314814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Open Sans"/>
                          <a:ea typeface="Open Sans"/>
                          <a:cs typeface="Open Sans"/>
                        </a:rPr>
                        <a:t>ПІДПРИЄМСТВА ЛОГІСТИКИ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F4E79"/>
                        </a:solidFill>
                        <a:effectLst/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2493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ТОВ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ФЛК-Інвест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»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uk-UA" sz="1400" dirty="0" smtClean="0"/>
                        <a:t>Спеціалізований складський комплекс класу “А”, зона митного </a:t>
                      </a:r>
                      <a:r>
                        <a:rPr lang="uk-UA" sz="1400" dirty="0" err="1" smtClean="0"/>
                        <a:t>котролю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907879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ВО “Автотранспортник”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Вантажні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перевезення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/ Ремонт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автомобілів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/ Ремонт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причепів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/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Шиномонтаж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/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Миття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/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Випробувальна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лабораторія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/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Додатковий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сервіс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Європа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,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країни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Балтії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та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Скандинавії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  <a:tr h="464881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Small private enterprise “Ovis” 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Міжнародні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вантажні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перевезення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Європа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,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країни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Балтії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та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Скандинавії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535181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LK-Pegas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LLC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Міжнародні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вантажні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перевезення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Європа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,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країни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Балтії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та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Скандинавії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72063" y="1071565"/>
            <a:ext cx="3857625" cy="5572125"/>
          </a:xfrm>
        </p:spPr>
        <p:txBody>
          <a:bodyPr rtlCol="0">
            <a:normAutofit lnSpcReduction="10000"/>
          </a:bodyPr>
          <a:lstStyle/>
          <a:p>
            <a:pPr indent="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2600" dirty="0" smtClean="0"/>
              <a:t>Фастів розташований між 2 європейськими автотрасами:</a:t>
            </a:r>
            <a:endParaRPr lang="uk-UA" sz="2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uk-UA" sz="2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600" b="1" dirty="0" smtClean="0"/>
              <a:t>Коридор №3 (Е40)  - </a:t>
            </a:r>
          </a:p>
          <a:p>
            <a:pPr indent="0">
              <a:spcBef>
                <a:spcPts val="0"/>
              </a:spcBef>
              <a:buNone/>
              <a:defRPr/>
            </a:pPr>
            <a:r>
              <a:rPr lang="uk-UA" sz="2600" dirty="0" smtClean="0"/>
              <a:t>Бельгія, Німеччина, </a:t>
            </a:r>
            <a:br>
              <a:rPr lang="uk-UA" sz="2600" dirty="0" smtClean="0"/>
            </a:br>
            <a:r>
              <a:rPr lang="uk-UA" sz="2600" dirty="0" smtClean="0"/>
              <a:t>Польща, Україна, Росія,Казахстан, Узбекистан, Туркменістан і Киргизія</a:t>
            </a:r>
            <a:endParaRPr lang="ru-RU" sz="2600" dirty="0" smtClean="0"/>
          </a:p>
          <a:p>
            <a:pPr indent="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2600" dirty="0" smtClean="0"/>
          </a:p>
          <a:p>
            <a:pPr indent="0">
              <a:spcBef>
                <a:spcPts val="0"/>
              </a:spcBef>
              <a:buNone/>
              <a:defRPr/>
            </a:pPr>
            <a:r>
              <a:rPr lang="ru-RU" sz="2600" b="1" dirty="0" smtClean="0"/>
              <a:t>Коридор №9</a:t>
            </a:r>
            <a:r>
              <a:rPr lang="uk-UA" sz="2600" b="1" dirty="0" smtClean="0"/>
              <a:t> (E95)</a:t>
            </a:r>
            <a:r>
              <a:rPr lang="uk-UA" sz="2600" dirty="0" smtClean="0"/>
              <a:t> -</a:t>
            </a:r>
            <a:r>
              <a:rPr lang="ru-RU" sz="2600" b="1" dirty="0" smtClean="0"/>
              <a:t> </a:t>
            </a:r>
          </a:p>
          <a:p>
            <a:pPr indent="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600" dirty="0" err="1" smtClean="0"/>
              <a:t>Фінляндія</a:t>
            </a:r>
            <a:r>
              <a:rPr lang="ru-RU" sz="2600" dirty="0" smtClean="0"/>
              <a:t>, </a:t>
            </a:r>
            <a:r>
              <a:rPr lang="ru-RU" sz="2600" dirty="0" err="1" smtClean="0"/>
              <a:t>Росія</a:t>
            </a:r>
            <a:r>
              <a:rPr lang="ru-RU" sz="2600" dirty="0" smtClean="0"/>
              <a:t>, </a:t>
            </a:r>
            <a:br>
              <a:rPr lang="ru-RU" sz="2600" dirty="0" smtClean="0"/>
            </a:br>
            <a:r>
              <a:rPr lang="ru-RU" sz="2600" dirty="0" err="1" smtClean="0"/>
              <a:t>Україна</a:t>
            </a:r>
            <a:r>
              <a:rPr lang="ru-RU" sz="2600" dirty="0" smtClean="0"/>
              <a:t>, </a:t>
            </a:r>
            <a:r>
              <a:rPr lang="ru-RU" sz="2600" dirty="0" err="1" smtClean="0"/>
              <a:t>Білорусь</a:t>
            </a:r>
            <a:r>
              <a:rPr lang="ru-RU" sz="2600" dirty="0" smtClean="0"/>
              <a:t>, </a:t>
            </a:r>
            <a:br>
              <a:rPr lang="ru-RU" sz="2600" dirty="0" smtClean="0"/>
            </a:br>
            <a:r>
              <a:rPr lang="ru-RU" sz="2600" dirty="0" smtClean="0"/>
              <a:t>Молдова, </a:t>
            </a:r>
            <a:r>
              <a:rPr lang="ru-RU" sz="2600" dirty="0" err="1" smtClean="0"/>
              <a:t>Румунія</a:t>
            </a:r>
            <a:r>
              <a:rPr lang="ru-RU" sz="2600" dirty="0" smtClean="0"/>
              <a:t>,</a:t>
            </a:r>
            <a:br>
              <a:rPr lang="ru-RU" sz="2600" dirty="0" smtClean="0"/>
            </a:br>
            <a:r>
              <a:rPr lang="ru-RU" sz="2600" dirty="0" smtClean="0"/>
              <a:t> </a:t>
            </a:r>
            <a:r>
              <a:rPr lang="ru-RU" sz="2600" dirty="0" err="1" smtClean="0"/>
              <a:t>Греція</a:t>
            </a:r>
            <a:r>
              <a:rPr lang="ru-RU" sz="2600" dirty="0" smtClean="0"/>
              <a:t>.</a:t>
            </a:r>
          </a:p>
          <a:p>
            <a:pPr indent="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uk-UA" sz="2600" dirty="0" smtClean="0"/>
          </a:p>
          <a:p>
            <a:pPr indent="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uk-UA" sz="2600" b="1" dirty="0" smtClean="0"/>
          </a:p>
          <a:p>
            <a:pPr indent="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2600" dirty="0" smtClean="0"/>
          </a:p>
          <a:p>
            <a:pPr indent="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uk-UA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5" name="Рисунок 4" descr="Безымянный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864790"/>
            <a:ext cx="5207000" cy="5777310"/>
          </a:xfrm>
          <a:prstGeom prst="rect">
            <a:avLst/>
          </a:prstGeom>
        </p:spPr>
      </p:pic>
      <p:sp>
        <p:nvSpPr>
          <p:cNvPr id="7" name="Прямоугольник с двумя усеченными противолежащими углами 111"/>
          <p:cNvSpPr/>
          <p:nvPr/>
        </p:nvSpPr>
        <p:spPr>
          <a:xfrm>
            <a:off x="1740289" y="141073"/>
            <a:ext cx="6043612" cy="647700"/>
          </a:xfrm>
          <a:prstGeom prst="snip2DiagRect">
            <a:avLst/>
          </a:prstGeom>
          <a:solidFill>
            <a:srgbClr val="BECD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Автотранспортні коридори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Содержимое 3" descr="https://upload.wikimedia.org/wikipedia/commons/thumb/0/0f/Official_coat_of_arms_of_the_Republic_of_Belarus_%28v%29.svg/120px-Official_coat_of_arms_of_the_Republic_of_Belarus_%28v%29.svg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980731"/>
            <a:ext cx="216024" cy="213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D:\ТАНЯ\ТАБЛИЦІ-УПРАВЛ.ЕКОНОМІКИ\економіка\1залізн.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928670"/>
            <a:ext cx="8122677" cy="5532692"/>
          </a:xfrm>
          <a:prstGeom prst="rect">
            <a:avLst/>
          </a:prstGeom>
          <a:noFill/>
        </p:spPr>
      </p:pic>
      <p:sp>
        <p:nvSpPr>
          <p:cNvPr id="10" name="Блок-схема: процесс 9"/>
          <p:cNvSpPr/>
          <p:nvPr/>
        </p:nvSpPr>
        <p:spPr>
          <a:xfrm>
            <a:off x="4233859" y="2752720"/>
            <a:ext cx="1143008" cy="214314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</a:rPr>
              <a:t>Фастів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" name="Блок-схема: процесс 10"/>
          <p:cNvSpPr/>
          <p:nvPr/>
        </p:nvSpPr>
        <p:spPr>
          <a:xfrm>
            <a:off x="3000366" y="1000109"/>
            <a:ext cx="1224136" cy="216024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Білорусія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Блок-схема: процесс 13"/>
          <p:cNvSpPr/>
          <p:nvPr/>
        </p:nvSpPr>
        <p:spPr>
          <a:xfrm>
            <a:off x="1043610" y="2060848"/>
            <a:ext cx="576064" cy="504056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процесс 14"/>
          <p:cNvSpPr/>
          <p:nvPr/>
        </p:nvSpPr>
        <p:spPr>
          <a:xfrm rot="17774740">
            <a:off x="856529" y="1893362"/>
            <a:ext cx="1107129" cy="504056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Польща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Блок-схема: процесс 16"/>
          <p:cNvSpPr/>
          <p:nvPr/>
        </p:nvSpPr>
        <p:spPr>
          <a:xfrm rot="17566347">
            <a:off x="105318" y="3231049"/>
            <a:ext cx="1489817" cy="360040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Словаччина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Блок-схема: процесс 17"/>
          <p:cNvSpPr/>
          <p:nvPr/>
        </p:nvSpPr>
        <p:spPr>
          <a:xfrm rot="1219830">
            <a:off x="288480" y="4289289"/>
            <a:ext cx="1295656" cy="248200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Угорщина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Блок-схема: процесс 18"/>
          <p:cNvSpPr/>
          <p:nvPr/>
        </p:nvSpPr>
        <p:spPr>
          <a:xfrm>
            <a:off x="2143109" y="4293096"/>
            <a:ext cx="1132748" cy="43204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Румунія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Блок-схема: процесс 19"/>
          <p:cNvSpPr/>
          <p:nvPr/>
        </p:nvSpPr>
        <p:spPr>
          <a:xfrm>
            <a:off x="3214679" y="4071942"/>
            <a:ext cx="1214445" cy="214314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Молдова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Блок-схема: процесс 20"/>
          <p:cNvSpPr/>
          <p:nvPr/>
        </p:nvSpPr>
        <p:spPr>
          <a:xfrm rot="1878499">
            <a:off x="6864892" y="1328503"/>
            <a:ext cx="1222800" cy="576064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Росія</a:t>
            </a:r>
            <a:endParaRPr lang="ru-RU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Блок-схема: узел 15"/>
          <p:cNvSpPr/>
          <p:nvPr/>
        </p:nvSpPr>
        <p:spPr>
          <a:xfrm>
            <a:off x="4318000" y="2806700"/>
            <a:ext cx="139700" cy="1397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с двумя усеченными противолежащими углами 111"/>
          <p:cNvSpPr/>
          <p:nvPr/>
        </p:nvSpPr>
        <p:spPr>
          <a:xfrm>
            <a:off x="1699100" y="165787"/>
            <a:ext cx="6043612" cy="647700"/>
          </a:xfrm>
          <a:prstGeom prst="snip2DiagRect">
            <a:avLst/>
          </a:prstGeom>
          <a:solidFill>
            <a:srgbClr val="BECD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Залізничні шляхи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1" y="1500174"/>
            <a:ext cx="8472519" cy="5357826"/>
          </a:xfrm>
        </p:spPr>
        <p:txBody>
          <a:bodyPr>
            <a:noAutofit/>
          </a:bodyPr>
          <a:lstStyle/>
          <a:p>
            <a:pPr lvl="0">
              <a:buNone/>
            </a:pP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ПРОФІЛЬ:              </a:t>
            </a:r>
            <a:r>
              <a:rPr lang="uk-UA" sz="2400" b="1" dirty="0" smtClean="0"/>
              <a:t>НАДАННЯ КОНТЕЙНЕРНОЇ ЛОГІСТИКИ  </a:t>
            </a:r>
          </a:p>
          <a:p>
            <a:pPr lvl="0" algn="ctr">
              <a:buNone/>
            </a:pPr>
            <a:r>
              <a:rPr lang="uk-UA" sz="2400" dirty="0" smtClean="0"/>
              <a:t>                   між портом і регіонами країни</a:t>
            </a:r>
          </a:p>
          <a:p>
            <a:pPr lvl="0">
              <a:buNone/>
            </a:pP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ПОСЛУГИ:</a:t>
            </a:r>
          </a:p>
          <a:p>
            <a:pPr lvl="0"/>
            <a:r>
              <a:rPr lang="uk-UA" sz="2400" dirty="0" smtClean="0"/>
              <a:t>Все включено - </a:t>
            </a:r>
            <a:r>
              <a:rPr lang="uk-UA" sz="2400" dirty="0" err="1" smtClean="0"/>
              <a:t>Інтермодальні</a:t>
            </a:r>
            <a:r>
              <a:rPr lang="uk-UA" sz="2400" dirty="0" smtClean="0"/>
              <a:t> залізничні/дорожні послуги</a:t>
            </a:r>
          </a:p>
          <a:p>
            <a:pPr lvl="0"/>
            <a:r>
              <a:rPr lang="uk-UA" sz="2400" dirty="0" smtClean="0"/>
              <a:t>Послуги Депо (вкл. ремонт контейнерів) </a:t>
            </a:r>
          </a:p>
          <a:p>
            <a:pPr lvl="0"/>
            <a:r>
              <a:rPr lang="uk-UA" sz="2400" dirty="0" smtClean="0"/>
              <a:t>Термінальні операції </a:t>
            </a:r>
          </a:p>
          <a:p>
            <a:pPr lvl="0"/>
            <a:r>
              <a:rPr lang="uk-UA" sz="2400" dirty="0" smtClean="0"/>
              <a:t>Вантажоперевезення </a:t>
            </a:r>
          </a:p>
          <a:p>
            <a:pPr lvl="0">
              <a:buNone/>
            </a:pPr>
            <a:endParaRPr lang="uk-UA" sz="1800" dirty="0" smtClean="0"/>
          </a:p>
        </p:txBody>
      </p:sp>
      <p:pic>
        <p:nvPicPr>
          <p:cNvPr id="4" name="Рисунок 3" descr="NorthBaltimore_Ohio_IMG_817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3" y="4093781"/>
            <a:ext cx="4286248" cy="2764221"/>
          </a:xfrm>
          <a:prstGeom prst="rect">
            <a:avLst/>
          </a:prstGeom>
        </p:spPr>
      </p:pic>
      <p:sp>
        <p:nvSpPr>
          <p:cNvPr id="5" name="Прямоугольник с двумя усеченными противолежащими углами 28"/>
          <p:cNvSpPr/>
          <p:nvPr/>
        </p:nvSpPr>
        <p:spPr>
          <a:xfrm>
            <a:off x="863600" y="203200"/>
            <a:ext cx="7632700" cy="1066800"/>
          </a:xfrm>
          <a:prstGeom prst="snip2DiagRect">
            <a:avLst/>
          </a:prstGeom>
          <a:solidFill>
            <a:srgbClr val="BECD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smtClean="0">
                <a:solidFill>
                  <a:schemeClr val="accent1">
                    <a:lumMod val="50000"/>
                  </a:schemeClr>
                </a:solidFill>
              </a:rPr>
              <a:t>Концепція нового логістичного хабу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142984"/>
            <a:ext cx="8229600" cy="900105"/>
          </a:xfrm>
        </p:spPr>
        <p:txBody>
          <a:bodyPr>
            <a:normAutofit fontScale="77500" lnSpcReduction="20000"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mtClean="0"/>
              <a:t>м.Фастів, Промзона 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uk-UA" b="1" smtClean="0"/>
              <a:t>загальна площа – 8,4408 га</a:t>
            </a:r>
          </a:p>
          <a:p>
            <a:endParaRPr lang="ru-RU"/>
          </a:p>
        </p:txBody>
      </p:sp>
      <p:pic>
        <p:nvPicPr>
          <p:cNvPr id="5" name="Рисунок 4" descr="хаб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1928802"/>
            <a:ext cx="7143800" cy="4357718"/>
          </a:xfrm>
          <a:prstGeom prst="rect">
            <a:avLst/>
          </a:prstGeom>
        </p:spPr>
      </p:pic>
      <p:sp>
        <p:nvSpPr>
          <p:cNvPr id="9" name="Прямоугольник с двумя усеченными противолежащими углами 111"/>
          <p:cNvSpPr/>
          <p:nvPr/>
        </p:nvSpPr>
        <p:spPr>
          <a:xfrm>
            <a:off x="1260389" y="174024"/>
            <a:ext cx="6656173" cy="1012225"/>
          </a:xfrm>
          <a:prstGeom prst="snip2DiagRect">
            <a:avLst/>
          </a:prstGeom>
          <a:solidFill>
            <a:srgbClr val="BECD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err="1" smtClean="0">
                <a:solidFill>
                  <a:schemeClr val="tx2">
                    <a:lumMod val="75000"/>
                  </a:schemeClr>
                </a:solidFill>
              </a:rPr>
              <a:t>Місцерозташування</a:t>
            </a:r>
            <a:r>
              <a:rPr lang="uk-UA" sz="36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uk-UA" sz="3600" b="1" dirty="0" smtClean="0">
                <a:solidFill>
                  <a:schemeClr val="tx2">
                    <a:lumMod val="75000"/>
                  </a:schemeClr>
                </a:solidFill>
              </a:rPr>
              <a:t>Логістичного </a:t>
            </a:r>
            <a:r>
              <a:rPr lang="uk-UA" sz="3600" b="1" dirty="0" err="1" smtClean="0">
                <a:solidFill>
                  <a:schemeClr val="tx2">
                    <a:lumMod val="75000"/>
                  </a:schemeClr>
                </a:solidFill>
              </a:rPr>
              <a:t>хабу</a:t>
            </a:r>
            <a:r>
              <a:rPr lang="uk-UA" sz="36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Блок-схема: процесс 12"/>
          <p:cNvSpPr/>
          <p:nvPr/>
        </p:nvSpPr>
        <p:spPr>
          <a:xfrm>
            <a:off x="3484605" y="6300915"/>
            <a:ext cx="5510427" cy="457199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Поруч розташовані залізничні колії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 rot="18264358">
            <a:off x="3220918" y="6018357"/>
            <a:ext cx="809808" cy="361845"/>
          </a:xfrm>
          <a:prstGeom prst="rightArrow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 descr="E:\Презентація міста\ГАМБУРГ\КОНФЕРЕНЦІЯ\аипвапивапива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928670"/>
            <a:ext cx="8669337" cy="5738814"/>
          </a:xfrm>
          <a:prstGeom prst="rect">
            <a:avLst/>
          </a:prstGeom>
          <a:noFill/>
        </p:spPr>
      </p:pic>
      <p:sp>
        <p:nvSpPr>
          <p:cNvPr id="4" name="Прямоугольник с двумя усеченными противолежащими углами 111"/>
          <p:cNvSpPr/>
          <p:nvPr/>
        </p:nvSpPr>
        <p:spPr>
          <a:xfrm>
            <a:off x="1219200" y="108121"/>
            <a:ext cx="6656173" cy="1012225"/>
          </a:xfrm>
          <a:prstGeom prst="snip2DiagRect">
            <a:avLst/>
          </a:prstGeom>
          <a:solidFill>
            <a:srgbClr val="BECD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err="1" smtClean="0">
                <a:solidFill>
                  <a:schemeClr val="tx2">
                    <a:lumMod val="75000"/>
                  </a:schemeClr>
                </a:solidFill>
              </a:rPr>
              <a:t>Місцерозміщення</a:t>
            </a:r>
            <a:r>
              <a:rPr lang="uk-UA" sz="36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uk-UA" sz="3600" b="1" dirty="0" smtClean="0">
                <a:solidFill>
                  <a:schemeClr val="tx2">
                    <a:lumMod val="75000"/>
                  </a:schemeClr>
                </a:solidFill>
              </a:rPr>
              <a:t>Індустріального парку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Блок-схема: процесс 7"/>
          <p:cNvSpPr/>
          <p:nvPr/>
        </p:nvSpPr>
        <p:spPr>
          <a:xfrm>
            <a:off x="1326292" y="6227806"/>
            <a:ext cx="6334210" cy="457199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Залізничні колії поблизу Промислової зони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 rot="18264358">
            <a:off x="2982020" y="5721793"/>
            <a:ext cx="809808" cy="361845"/>
          </a:xfrm>
          <a:prstGeom prst="rightArrow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Флк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3843517"/>
            <a:ext cx="2915498" cy="2722384"/>
          </a:xfrm>
          <a:prstGeom prst="rect">
            <a:avLst/>
          </a:prstGeom>
        </p:spPr>
      </p:pic>
      <p:pic>
        <p:nvPicPr>
          <p:cNvPr id="11" name="Рисунок 10" descr="Схема-IП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749300"/>
            <a:ext cx="3531941" cy="3073399"/>
          </a:xfrm>
          <a:prstGeom prst="rect">
            <a:avLst/>
          </a:prstGeom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42071557"/>
              </p:ext>
            </p:extLst>
          </p:nvPr>
        </p:nvGraphicFramePr>
        <p:xfrm>
          <a:off x="2654300" y="858520"/>
          <a:ext cx="3498849" cy="588264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1384300"/>
                <a:gridCol w="2114549"/>
              </a:tblGrid>
              <a:tr h="505226">
                <a:tc>
                  <a:txBody>
                    <a:bodyPr/>
                    <a:lstStyle/>
                    <a:p>
                      <a:pPr algn="just"/>
                      <a:r>
                        <a:rPr lang="uk-UA" sz="1400" b="1" dirty="0" smtClean="0"/>
                        <a:t>Розташування</a:t>
                      </a:r>
                      <a:endParaRPr lang="ru-RU" sz="1400" b="1" dirty="0"/>
                    </a:p>
                  </a:txBody>
                  <a:tcPr marL="68580" marR="6858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0" dirty="0" smtClean="0"/>
                        <a:t>Південна частина</a:t>
                      </a:r>
                    </a:p>
                    <a:p>
                      <a:pPr algn="just"/>
                      <a:r>
                        <a:rPr lang="ru-RU" sz="1400" b="0" dirty="0" smtClean="0"/>
                        <a:t>промислової зони міста</a:t>
                      </a:r>
                      <a:endParaRPr lang="ru-RU" sz="1400" b="0" dirty="0"/>
                    </a:p>
                  </a:txBody>
                  <a:tcPr marL="68580" marR="6858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05226">
                <a:tc>
                  <a:txBody>
                    <a:bodyPr/>
                    <a:lstStyle/>
                    <a:p>
                      <a:pPr algn="just"/>
                      <a:r>
                        <a:rPr lang="uk-UA" sz="1400" b="1" dirty="0" smtClean="0"/>
                        <a:t>Площа</a:t>
                      </a:r>
                      <a:endParaRPr lang="ru-RU" sz="1400" b="1" dirty="0"/>
                    </a:p>
                  </a:txBody>
                  <a:tcPr marL="68580" marR="6858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/>
                        <a:t>Загальна - 15 га;</a:t>
                      </a:r>
                    </a:p>
                    <a:p>
                      <a:pPr marL="0" marR="0" indent="0" algn="just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Корисна - до 15 га;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377534">
                <a:tc>
                  <a:txBody>
                    <a:bodyPr/>
                    <a:lstStyle/>
                    <a:p>
                      <a:pPr algn="just"/>
                      <a:r>
                        <a:rPr lang="uk-UA" sz="1400" b="1" dirty="0" smtClean="0"/>
                        <a:t>Транспортне сполучення до інвестиційного майданчика</a:t>
                      </a:r>
                      <a:endParaRPr lang="ru-RU" sz="1400" b="1" dirty="0"/>
                    </a:p>
                  </a:txBody>
                  <a:tcPr marL="68580" marR="6858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err="1" smtClean="0">
                          <a:solidFill>
                            <a:schemeClr val="tx1"/>
                          </a:solidFill>
                        </a:rPr>
                        <a:t>Ділянка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 ІП «Фастіндастрі» має 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</a:rPr>
                        <a:t>відстань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 до траси міжрайонного 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</a:rPr>
                        <a:t>значення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 1150м, до 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</a:rPr>
                        <a:t>залізничного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 вокзалу 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</a:rPr>
                        <a:t>станції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</a:rPr>
                        <a:t>Фастів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 ІІ 700м, до 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</a:rPr>
                        <a:t>траси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</a:rPr>
                        <a:t>Київ-Одеса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 Е95 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</a:rPr>
                        <a:t>відстань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</a:rPr>
                        <a:t>складає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 25 км. 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</a:rPr>
                        <a:t>Поруч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</a:rPr>
                        <a:t>з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</a:rPr>
                        <a:t>ділянкою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</a:rPr>
                        <a:t>розташована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</a:rPr>
                        <a:t>залізнична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</a:rPr>
                        <a:t>колія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algn="just"/>
                      <a:endParaRPr lang="ru-RU" sz="14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337363">
                <a:tc>
                  <a:txBody>
                    <a:bodyPr/>
                    <a:lstStyle/>
                    <a:p>
                      <a:pPr algn="just"/>
                      <a:r>
                        <a:rPr lang="uk-UA" sz="1400" b="1" dirty="0" smtClean="0"/>
                        <a:t>Тип ділянки </a:t>
                      </a:r>
                      <a:endParaRPr lang="ru-RU" sz="1400" b="1" dirty="0"/>
                    </a:p>
                  </a:txBody>
                  <a:tcPr marL="68580" marR="6858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 smtClean="0">
                          <a:solidFill>
                            <a:schemeClr val="tx1"/>
                          </a:solidFill>
                        </a:rPr>
                        <a:t>Green-field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</a:rPr>
                        <a:t>земельна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</a:rPr>
                        <a:t>ділянка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 без 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</a:rPr>
                        <a:t>споруд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).</a:t>
                      </a:r>
                    </a:p>
                    <a:p>
                      <a:pPr marL="0" marR="0" indent="0" algn="just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 smtClean="0">
                          <a:solidFill>
                            <a:schemeClr val="tx1"/>
                          </a:solidFill>
                        </a:rPr>
                        <a:t>Форма - </a:t>
                      </a:r>
                      <a:r>
                        <a:rPr lang="uk-UA" sz="1400" baseline="0" dirty="0" smtClean="0">
                          <a:solidFill>
                            <a:schemeClr val="tx1"/>
                          </a:solidFill>
                        </a:rPr>
                        <a:t>прямокутна.</a:t>
                      </a:r>
                      <a:endParaRPr lang="ru-RU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just"/>
                      <a:r>
                        <a:rPr lang="ru-RU" sz="1400" dirty="0" err="1" smtClean="0">
                          <a:solidFill>
                            <a:schemeClr val="tx1"/>
                          </a:solidFill>
                        </a:rPr>
                        <a:t>Рельєф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</a:rPr>
                        <a:t>ділянки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</a:rPr>
                        <a:t>рівнинний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algn="just"/>
                      <a:endParaRPr lang="ru-RU" sz="14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7192">
                <a:tc>
                  <a:txBody>
                    <a:bodyPr/>
                    <a:lstStyle/>
                    <a:p>
                      <a:pPr algn="just"/>
                      <a:r>
                        <a:rPr lang="uk-UA" sz="1400" b="1" dirty="0" smtClean="0"/>
                        <a:t>Власність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400" dirty="0" smtClean="0"/>
                        <a:t>Комунальна</a:t>
                      </a:r>
                      <a:endParaRPr lang="ru-RU" sz="1400" dirty="0"/>
                    </a:p>
                  </a:txBody>
                  <a:tcPr marL="68580" marR="6858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14660">
                <a:tc>
                  <a:txBody>
                    <a:bodyPr/>
                    <a:lstStyle/>
                    <a:p>
                      <a:pPr algn="just"/>
                      <a:r>
                        <a:rPr lang="uk-UA" sz="1400" b="1" dirty="0" smtClean="0"/>
                        <a:t>Технічна</a:t>
                      </a:r>
                    </a:p>
                    <a:p>
                      <a:pPr algn="just"/>
                      <a:r>
                        <a:rPr lang="uk-UA" sz="1400" b="1" dirty="0" smtClean="0"/>
                        <a:t>інфраструктура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err="1" smtClean="0"/>
                        <a:t>Всі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комунікації</a:t>
                      </a:r>
                      <a:r>
                        <a:rPr lang="ru-RU" sz="1400" dirty="0" smtClean="0"/>
                        <a:t> на </a:t>
                      </a:r>
                      <a:r>
                        <a:rPr lang="ru-RU" sz="1400" dirty="0" err="1" smtClean="0"/>
                        <a:t>ділянці</a:t>
                      </a:r>
                      <a:endParaRPr lang="ru-RU" sz="1400" dirty="0" smtClean="0"/>
                    </a:p>
                    <a:p>
                      <a:pPr algn="just"/>
                      <a:r>
                        <a:rPr lang="ru-RU" sz="1400" dirty="0" smtClean="0"/>
                        <a:t>(</a:t>
                      </a:r>
                      <a:r>
                        <a:rPr lang="ru-RU" sz="1400" dirty="0" err="1" smtClean="0"/>
                        <a:t>очікувано</a:t>
                      </a:r>
                      <a:r>
                        <a:rPr lang="ru-RU" sz="1400" dirty="0" smtClean="0"/>
                        <a:t> в 2018-19 роках)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005740560"/>
              </p:ext>
            </p:extLst>
          </p:nvPr>
        </p:nvGraphicFramePr>
        <p:xfrm>
          <a:off x="6172201" y="878796"/>
          <a:ext cx="2971799" cy="338328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1309413"/>
                <a:gridCol w="1662386"/>
              </a:tblGrid>
              <a:tr h="122093"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/>
                        <a:t>Внесок</a:t>
                      </a:r>
                      <a:r>
                        <a:rPr lang="uk-UA" sz="1400" b="1" baseline="0" dirty="0" smtClean="0"/>
                        <a:t> міста</a:t>
                      </a:r>
                      <a:endParaRPr lang="ru-RU" sz="1400" b="1" dirty="0"/>
                    </a:p>
                  </a:txBody>
                  <a:tcPr marL="68580" marR="6858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/>
                        <a:t>Внесок інвестора</a:t>
                      </a:r>
                      <a:endParaRPr lang="ru-RU" sz="1400" b="1" dirty="0"/>
                    </a:p>
                  </a:txBody>
                  <a:tcPr marL="68580" marR="6858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83711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</a:t>
                      </a:r>
                      <a:r>
                        <a:rPr lang="ru-RU" sz="1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Земельна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ділянка</a:t>
                      </a:r>
                      <a:endParaRPr lang="ru-RU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</a:t>
                      </a:r>
                      <a:r>
                        <a:rPr lang="ru-RU" sz="1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Підведення</a:t>
                      </a:r>
                      <a:endParaRPr lang="ru-RU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комунікацій</a:t>
                      </a:r>
                      <a:endParaRPr lang="ru-RU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</a:t>
                      </a:r>
                      <a:r>
                        <a:rPr lang="ru-RU" sz="1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Під’їзні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дороги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</a:t>
                      </a:r>
                      <a:r>
                        <a:rPr lang="ru-RU" sz="1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Дозволи</a:t>
                      </a:r>
                      <a:endParaRPr lang="ru-RU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400" b="0" dirty="0"/>
                    </a:p>
                  </a:txBody>
                  <a:tcPr marL="68580" marR="6858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</a:t>
                      </a:r>
                      <a:r>
                        <a:rPr lang="ru-RU" sz="1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Капітал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для</a:t>
                      </a:r>
                    </a:p>
                    <a:p>
                      <a:r>
                        <a:rPr lang="ru-RU" sz="1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фінансування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проекту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</a:t>
                      </a:r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Побудова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приміщень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та </a:t>
                      </a:r>
                      <a:r>
                        <a:rPr lang="ru-RU" sz="1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розведення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ru-RU" sz="1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комунікацій</a:t>
                      </a:r>
                      <a:endParaRPr lang="ru-RU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</a:t>
                      </a:r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Залучення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виробників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та </a:t>
                      </a:r>
                      <a:r>
                        <a:rPr lang="ru-RU" sz="1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інвесторів</a:t>
                      </a:r>
                      <a:endParaRPr lang="ru-RU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</a:t>
                      </a:r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Управління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операційною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діяльністю</a:t>
                      </a:r>
                      <a:endParaRPr lang="ru-RU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400" b="0" dirty="0"/>
                    </a:p>
                  </a:txBody>
                  <a:tcPr marL="68580" marR="6858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9" name="Прямоугольник с двумя усеченными противолежащими углами 28"/>
          <p:cNvSpPr/>
          <p:nvPr/>
        </p:nvSpPr>
        <p:spPr>
          <a:xfrm>
            <a:off x="901700" y="139700"/>
            <a:ext cx="7937500" cy="647700"/>
          </a:xfrm>
          <a:prstGeom prst="snip2DiagRect">
            <a:avLst/>
          </a:prstGeom>
          <a:solidFill>
            <a:srgbClr val="BECD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ІНДУСТРІАЛЬНИЙ ПАРК </a:t>
            </a: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«ФАСТІНДАСТРІ»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Рисунок 8" descr="Безымянный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4101" y="4263274"/>
            <a:ext cx="3009900" cy="259472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63904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51" y="1214440"/>
            <a:ext cx="8643939" cy="4911725"/>
          </a:xfrm>
          <a:ln>
            <a:solidFill>
              <a:schemeClr val="tx1"/>
            </a:solidFill>
          </a:ln>
        </p:spPr>
        <p:txBody>
          <a:bodyPr rtlCol="0">
            <a:normAutofit fontScale="77500" lnSpcReduction="20000"/>
          </a:bodyPr>
          <a:lstStyle/>
          <a:p>
            <a:pPr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uk-UA" smtClean="0"/>
          </a:p>
          <a:p>
            <a:pPr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4800" b="1" smtClean="0"/>
              <a:t>Нетяжук </a:t>
            </a:r>
            <a:r>
              <a:rPr lang="uk-UA" sz="4800" b="1" dirty="0" smtClean="0"/>
              <a:t>Михайло Володимирович</a:t>
            </a:r>
            <a:r>
              <a:rPr lang="uk-UA" sz="4800" dirty="0" smtClean="0"/>
              <a:t> </a:t>
            </a:r>
            <a:r>
              <a:rPr lang="uk-UA" sz="4800" smtClean="0"/>
              <a:t>– </a:t>
            </a:r>
          </a:p>
          <a:p>
            <a:pPr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uk-UA" sz="4800" smtClean="0"/>
          </a:p>
          <a:p>
            <a:pPr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4800" smtClean="0"/>
              <a:t>міський </a:t>
            </a:r>
            <a:r>
              <a:rPr lang="uk-UA" sz="4800" dirty="0" smtClean="0"/>
              <a:t>голова</a:t>
            </a:r>
            <a:endParaRPr lang="ru-RU" sz="4800" dirty="0" smtClean="0"/>
          </a:p>
          <a:p>
            <a:pPr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uk-UA" sz="4800" smtClean="0"/>
          </a:p>
          <a:p>
            <a:pPr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800" smtClean="0"/>
              <a:t>+38 (</a:t>
            </a:r>
            <a:r>
              <a:rPr lang="uk-UA" sz="4800" smtClean="0"/>
              <a:t>04565)6-02-16, </a:t>
            </a:r>
            <a:r>
              <a:rPr lang="en-US" sz="4800" smtClean="0"/>
              <a:t>+38 </a:t>
            </a:r>
            <a:r>
              <a:rPr lang="uk-UA" sz="4800" smtClean="0"/>
              <a:t>(050</a:t>
            </a:r>
            <a:r>
              <a:rPr lang="uk-UA" sz="4800" dirty="0" smtClean="0"/>
              <a:t>) 385-35-02, </a:t>
            </a:r>
          </a:p>
          <a:p>
            <a:pPr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uk-UA" sz="4800" b="1" smtClean="0">
              <a:hlinkClick r:id="rId2"/>
            </a:endParaRPr>
          </a:p>
          <a:p>
            <a:pPr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800" b="1" smtClean="0">
                <a:solidFill>
                  <a:schemeClr val="accent1">
                    <a:lumMod val="50000"/>
                  </a:schemeClr>
                </a:solidFill>
                <a:hlinkClick r:id="rId2"/>
              </a:rPr>
              <a:t>mnet@ukr.net</a:t>
            </a:r>
            <a:r>
              <a:rPr lang="uk-UA" sz="4800" b="1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sz="4800" b="1" u="sng" smtClean="0">
                <a:solidFill>
                  <a:schemeClr val="accent1">
                    <a:lumMod val="50000"/>
                  </a:schemeClr>
                </a:solidFill>
              </a:rPr>
              <a:t>economika101@ukr.net</a:t>
            </a:r>
            <a:endParaRPr lang="uk-UA" sz="4800" b="1" u="sng" smtClean="0">
              <a:solidFill>
                <a:schemeClr val="accent1">
                  <a:lumMod val="50000"/>
                </a:schemeClr>
              </a:solidFill>
            </a:endParaRPr>
          </a:p>
          <a:p>
            <a:pPr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uk-UA" sz="4800" b="1" dirty="0" smtClean="0"/>
          </a:p>
          <a:p>
            <a:pPr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uk-UA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uk-UA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sp>
        <p:nvSpPr>
          <p:cNvPr id="4" name="Прямоугольник с двумя усеченными противолежащими углами 28"/>
          <p:cNvSpPr/>
          <p:nvPr/>
        </p:nvSpPr>
        <p:spPr>
          <a:xfrm>
            <a:off x="901700" y="266700"/>
            <a:ext cx="7937500" cy="647700"/>
          </a:xfrm>
          <a:prstGeom prst="snip2DiagRect">
            <a:avLst/>
          </a:prstGeom>
          <a:solidFill>
            <a:srgbClr val="BECD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Контактна інформація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 descr="140859797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0"/>
            <a:ext cx="3200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2"/>
          <p:cNvSpPr txBox="1">
            <a:spLocks noChangeArrowheads="1"/>
          </p:cNvSpPr>
          <p:nvPr/>
        </p:nvSpPr>
        <p:spPr bwMode="auto">
          <a:xfrm>
            <a:off x="142874" y="5929316"/>
            <a:ext cx="8643939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ru-RU" sz="1600" b="1" i="1">
              <a:solidFill>
                <a:srgbClr val="17375E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7" name="Прямоугольник с двумя усеченными противолежащими углами 111"/>
          <p:cNvSpPr/>
          <p:nvPr/>
        </p:nvSpPr>
        <p:spPr>
          <a:xfrm>
            <a:off x="1303340" y="254000"/>
            <a:ext cx="4056060" cy="673100"/>
          </a:xfrm>
          <a:prstGeom prst="snip2DiagRect">
            <a:avLst/>
          </a:prstGeom>
          <a:solidFill>
            <a:srgbClr val="BECD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УКРАЇНА</a:t>
            </a:r>
          </a:p>
        </p:txBody>
      </p:sp>
      <p:pic>
        <p:nvPicPr>
          <p:cNvPr id="9" name="Рисунок 8" descr="Безымянныйfgthf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26366"/>
            <a:ext cx="9144000" cy="57316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2"/>
          <p:cNvSpPr txBox="1">
            <a:spLocks/>
          </p:cNvSpPr>
          <p:nvPr/>
        </p:nvSpPr>
        <p:spPr>
          <a:xfrm>
            <a:off x="6273800" y="2425700"/>
            <a:ext cx="3035300" cy="337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2400" dirty="0" smtClean="0"/>
          </a:p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Населення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</a:p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400" dirty="0" smtClean="0"/>
              <a:t>  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47097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осіб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Площа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45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км²</a:t>
            </a:r>
          </a:p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2400" dirty="0" err="1" smtClean="0"/>
              <a:t>Річка</a:t>
            </a:r>
            <a:r>
              <a:rPr lang="ru-RU" sz="2400" dirty="0" smtClean="0"/>
              <a:t> – </a:t>
            </a:r>
            <a:r>
              <a:rPr lang="ru-RU" sz="2400" dirty="0" err="1" smtClean="0"/>
              <a:t>Унава</a:t>
            </a:r>
            <a:endParaRPr lang="ru-RU" sz="2400" dirty="0" smtClean="0"/>
          </a:p>
          <a:p>
            <a:pPr marL="228594" lvl="0" indent="-228594" defTabSz="914377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ru-RU" sz="2400" dirty="0" err="1" smtClean="0"/>
              <a:t>Природна</a:t>
            </a:r>
            <a:r>
              <a:rPr lang="ru-RU" sz="2400" dirty="0" smtClean="0"/>
              <a:t> зона - межа </a:t>
            </a:r>
            <a:r>
              <a:rPr lang="ru-RU" sz="2400" dirty="0" err="1" smtClean="0"/>
              <a:t>полісся</a:t>
            </a:r>
            <a:r>
              <a:rPr lang="ru-RU" sz="2400" dirty="0" smtClean="0"/>
              <a:t> та </a:t>
            </a:r>
            <a:r>
              <a:rPr lang="ru-RU" sz="2400" dirty="0" err="1" smtClean="0"/>
              <a:t>лісостепу</a:t>
            </a:r>
            <a:r>
              <a:rPr lang="ru-RU" sz="2400" dirty="0" smtClean="0"/>
              <a:t> 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Прямоугольник с двумя усеченными противолежащими углами 76"/>
          <p:cNvSpPr/>
          <p:nvPr/>
        </p:nvSpPr>
        <p:spPr>
          <a:xfrm>
            <a:off x="2416174" y="317500"/>
            <a:ext cx="4743451" cy="647700"/>
          </a:xfrm>
          <a:prstGeom prst="snip2DiagRect">
            <a:avLst/>
          </a:prstGeom>
          <a:solidFill>
            <a:srgbClr val="BECD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ВІДОМОСТІ ПРО МІСТО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358777" y="822329"/>
            <a:ext cx="8785223" cy="1184272"/>
          </a:xfrm>
        </p:spPr>
        <p:txBody>
          <a:bodyPr>
            <a:noAutofit/>
          </a:bodyPr>
          <a:lstStyle/>
          <a:p>
            <a:pPr algn="ctr"/>
            <a:r>
              <a:rPr lang="uk-UA" sz="2400" dirty="0" smtClean="0">
                <a:latin typeface="+mn-lt"/>
                <a:ea typeface="Times New Roman"/>
              </a:rPr>
              <a:t/>
            </a:r>
            <a:br>
              <a:rPr lang="uk-UA" sz="2400" dirty="0" smtClean="0">
                <a:latin typeface="+mn-lt"/>
                <a:ea typeface="Times New Roman"/>
              </a:rPr>
            </a:br>
            <a:r>
              <a:rPr lang="uk-UA" sz="2400" b="1" dirty="0" smtClean="0">
                <a:latin typeface="+mn-lt"/>
                <a:ea typeface="Times New Roman"/>
              </a:rPr>
              <a:t>Фастів</a:t>
            </a:r>
            <a:r>
              <a:rPr lang="uk-UA" sz="2400" dirty="0" smtClean="0">
                <a:latin typeface="+mn-lt"/>
                <a:ea typeface="Times New Roman"/>
              </a:rPr>
              <a:t> - місто </a:t>
            </a:r>
            <a:r>
              <a:rPr lang="uk-UA" sz="2400" smtClean="0">
                <a:latin typeface="+mn-lt"/>
                <a:ea typeface="Times New Roman"/>
              </a:rPr>
              <a:t>обласного підпорядкування та </a:t>
            </a:r>
            <a:r>
              <a:rPr lang="uk-UA" sz="2400" dirty="0" smtClean="0">
                <a:latin typeface="+mn-lt"/>
                <a:ea typeface="Times New Roman"/>
              </a:rPr>
              <a:t>багатогалузевий промисловий центр. </a:t>
            </a:r>
            <a:br>
              <a:rPr lang="uk-UA" sz="2400" dirty="0" smtClean="0">
                <a:latin typeface="+mn-lt"/>
                <a:ea typeface="Times New Roman"/>
              </a:rPr>
            </a:br>
            <a:endParaRPr lang="ru-RU" sz="2400" dirty="0">
              <a:latin typeface="+mn-lt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2" cstate="print"/>
          <a:srcRect l="34077" t="12742" b="18092"/>
          <a:stretch>
            <a:fillRect/>
          </a:stretch>
        </p:blipFill>
        <p:spPr bwMode="auto">
          <a:xfrm>
            <a:off x="177800" y="1811337"/>
            <a:ext cx="6096000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Содержимое 35" descr="БезымянныйDFGF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6682" y="1193800"/>
            <a:ext cx="7850918" cy="5270500"/>
          </a:xfrm>
        </p:spPr>
      </p:pic>
      <p:pic>
        <p:nvPicPr>
          <p:cNvPr id="12" name="Рисунок 11" descr="D:\ТАНЯ\ТАБЛИЦІ-УПРАВЛ.ЕКОНОМІКИ\Новая папка\бел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1124744"/>
            <a:ext cx="687512" cy="4107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3" name="Рисунок 12" descr="D:\ТАНЯ\ТАБЛИЦІ-УПРАВЛ.ЕКОНОМІКИ\Новая папка\поль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10" y="1772816"/>
            <a:ext cx="642427" cy="4297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4" name="Рисунок 13" descr="Flag of Slovakia.sv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839" y="2912247"/>
            <a:ext cx="707417" cy="49701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6" name="Рисунок 15" descr="Flag of Romania.sv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79712" y="4437115"/>
            <a:ext cx="764283" cy="46310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7" name="Рисунок 16" descr="Flag of Hungary.sv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3907533"/>
            <a:ext cx="764283" cy="45414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8" name="Рисунок 17" descr="Flag of Moldova.sv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33564" y="4221088"/>
            <a:ext cx="764283" cy="454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Прямоугольник 19"/>
          <p:cNvSpPr/>
          <p:nvPr/>
        </p:nvSpPr>
        <p:spPr>
          <a:xfrm>
            <a:off x="3275856" y="980728"/>
            <a:ext cx="661144" cy="1241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05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592 км</a:t>
            </a:r>
            <a:endParaRPr lang="ru-RU" sz="105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043608" y="1484784"/>
            <a:ext cx="648072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05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793 км</a:t>
            </a:r>
            <a:endParaRPr lang="ru-RU" sz="105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68536" y="2696220"/>
            <a:ext cx="720080" cy="1440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05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1299 км</a:t>
            </a:r>
            <a:endParaRPr lang="ru-RU" sz="105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67545" y="3691508"/>
            <a:ext cx="720080" cy="1440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05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1099 км</a:t>
            </a:r>
            <a:endParaRPr lang="ru-RU" sz="105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051720" y="4221088"/>
            <a:ext cx="648072" cy="1440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05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872 км</a:t>
            </a:r>
            <a:endParaRPr lang="ru-RU" sz="105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280172" y="4005065"/>
            <a:ext cx="720080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05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428 км</a:t>
            </a:r>
            <a:endParaRPr lang="ru-RU" sz="105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Блок-схема: процесс 18"/>
          <p:cNvSpPr/>
          <p:nvPr/>
        </p:nvSpPr>
        <p:spPr>
          <a:xfrm>
            <a:off x="3929060" y="1142984"/>
            <a:ext cx="1571636" cy="214314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BELARUS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Блок-схема: процесс 25"/>
          <p:cNvSpPr/>
          <p:nvPr/>
        </p:nvSpPr>
        <p:spPr>
          <a:xfrm>
            <a:off x="1714480" y="5000636"/>
            <a:ext cx="1224136" cy="216024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ROMANIA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Блок-схема: процесс 26"/>
          <p:cNvSpPr/>
          <p:nvPr/>
        </p:nvSpPr>
        <p:spPr>
          <a:xfrm>
            <a:off x="252382" y="4418019"/>
            <a:ext cx="1224136" cy="216024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HUNGARY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Блок-схема: процесс 27"/>
          <p:cNvSpPr/>
          <p:nvPr/>
        </p:nvSpPr>
        <p:spPr>
          <a:xfrm>
            <a:off x="0" y="2428868"/>
            <a:ext cx="1224136" cy="216024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SLOVAKIA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Блок-схема: процесс 28"/>
          <p:cNvSpPr/>
          <p:nvPr/>
        </p:nvSpPr>
        <p:spPr>
          <a:xfrm>
            <a:off x="785787" y="1214422"/>
            <a:ext cx="1224136" cy="216024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POLAND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Блок-схема: процесс 29"/>
          <p:cNvSpPr/>
          <p:nvPr/>
        </p:nvSpPr>
        <p:spPr>
          <a:xfrm>
            <a:off x="3071803" y="4786322"/>
            <a:ext cx="1224136" cy="216024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MOLDOVA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Блок-схема: процесс 30"/>
          <p:cNvSpPr/>
          <p:nvPr/>
        </p:nvSpPr>
        <p:spPr>
          <a:xfrm>
            <a:off x="6572266" y="1643051"/>
            <a:ext cx="1571636" cy="214314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RUSSIA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с двумя усеченными противолежащими углами 111"/>
          <p:cNvSpPr/>
          <p:nvPr/>
        </p:nvSpPr>
        <p:spPr>
          <a:xfrm>
            <a:off x="1519240" y="228600"/>
            <a:ext cx="6043612" cy="647700"/>
          </a:xfrm>
          <a:prstGeom prst="snip2DiagRect">
            <a:avLst/>
          </a:prstGeom>
          <a:solidFill>
            <a:srgbClr val="BECD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ГЕОГРАФІЧНЕ ПОЛОЖЕННЯ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усеченными противолежащими углами 76"/>
          <p:cNvSpPr/>
          <p:nvPr/>
        </p:nvSpPr>
        <p:spPr>
          <a:xfrm>
            <a:off x="1952625" y="165100"/>
            <a:ext cx="4972051" cy="977900"/>
          </a:xfrm>
          <a:prstGeom prst="snip2DiagRect">
            <a:avLst/>
          </a:prstGeom>
          <a:solidFill>
            <a:srgbClr val="BECD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800" b="1" dirty="0" smtClean="0">
              <a:solidFill>
                <a:schemeClr val="accent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uk-UA" sz="3200" b="1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ПРИРОДНІ РЕСУРСИ</a:t>
            </a:r>
          </a:p>
          <a:p>
            <a:pPr algn="ctr"/>
            <a:endParaRPr lang="uk-UA" sz="2800" b="1" dirty="0" smtClean="0">
              <a:solidFill>
                <a:schemeClr val="accent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939800" y="1320802"/>
          <a:ext cx="7531100" cy="48175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и по запросу аптека фасто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3200" y="5091250"/>
            <a:ext cx="2590800" cy="17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Рисунок 25" descr="230106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3187700"/>
            <a:ext cx="2552699" cy="1955800"/>
          </a:xfrm>
          <a:prstGeom prst="rect">
            <a:avLst/>
          </a:prstGeom>
        </p:spPr>
      </p:pic>
      <p:pic>
        <p:nvPicPr>
          <p:cNvPr id="25" name="Рисунок 24" descr="pigs.preview_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270500"/>
            <a:ext cx="2527300" cy="1587500"/>
          </a:xfrm>
          <a:prstGeom prst="rect">
            <a:avLst/>
          </a:prstGeom>
        </p:spPr>
      </p:pic>
      <p:pic>
        <p:nvPicPr>
          <p:cNvPr id="19" name="Рисунок 18" descr="captio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3036" y="3087689"/>
            <a:ext cx="2540964" cy="1903413"/>
          </a:xfrm>
          <a:prstGeom prst="rect">
            <a:avLst/>
          </a:prstGeom>
        </p:spPr>
      </p:pic>
      <p:pic>
        <p:nvPicPr>
          <p:cNvPr id="14" name="Рисунок 13" descr="53ab9529a7cc0a36fef3f91d3594bf3d_hyundai_train_11_14582319748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987427"/>
            <a:ext cx="2539999" cy="2124075"/>
          </a:xfrm>
          <a:prstGeom prst="rect">
            <a:avLst/>
          </a:prstGeom>
        </p:spPr>
      </p:pic>
      <p:sp>
        <p:nvSpPr>
          <p:cNvPr id="51" name="Прямоугольник с двумя усеченными противолежащими углами 50"/>
          <p:cNvSpPr/>
          <p:nvPr/>
        </p:nvSpPr>
        <p:spPr>
          <a:xfrm>
            <a:off x="1397000" y="244931"/>
            <a:ext cx="5245100" cy="647700"/>
          </a:xfrm>
          <a:prstGeom prst="snip2DiagRect">
            <a:avLst/>
          </a:prstGeom>
          <a:solidFill>
            <a:srgbClr val="BECD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БІЗНЕС СЕРЕДОВИЩЕ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Загнутый угол 14"/>
          <p:cNvSpPr/>
          <p:nvPr/>
        </p:nvSpPr>
        <p:spPr>
          <a:xfrm>
            <a:off x="2514600" y="4013200"/>
            <a:ext cx="2032000" cy="2425700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uk-UA" dirty="0" smtClean="0">
              <a:solidFill>
                <a:schemeClr val="tx1"/>
              </a:solidFill>
            </a:endParaRPr>
          </a:p>
          <a:p>
            <a:pPr lvl="0" algn="ctr"/>
            <a:endParaRPr lang="uk-UA" dirty="0" smtClean="0">
              <a:solidFill>
                <a:schemeClr val="tx1"/>
              </a:solidFill>
            </a:endParaRPr>
          </a:p>
          <a:p>
            <a:pPr lvl="0" algn="ctr"/>
            <a:r>
              <a:rPr lang="uk-UA" smtClean="0">
                <a:solidFill>
                  <a:schemeClr val="tx1"/>
                </a:solidFill>
              </a:rPr>
              <a:t>Сільське господарство: рослинництво,</a:t>
            </a:r>
          </a:p>
          <a:p>
            <a:pPr lvl="0" algn="ctr"/>
            <a:r>
              <a:rPr lang="uk-UA" smtClean="0">
                <a:solidFill>
                  <a:schemeClr val="tx1"/>
                </a:solidFill>
              </a:rPr>
              <a:t>тваринництво </a:t>
            </a:r>
            <a:r>
              <a:rPr lang="uk-UA" dirty="0" smtClean="0">
                <a:solidFill>
                  <a:schemeClr val="tx1"/>
                </a:solidFill>
              </a:rPr>
              <a:t>та насіннєве господарство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Загнутый угол 16"/>
          <p:cNvSpPr/>
          <p:nvPr/>
        </p:nvSpPr>
        <p:spPr>
          <a:xfrm>
            <a:off x="4584701" y="4025900"/>
            <a:ext cx="2006599" cy="2413000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 smtClean="0"/>
          </a:p>
          <a:p>
            <a:pPr lvl="0" algn="ctr"/>
            <a:endParaRPr lang="ru-RU" dirty="0" smtClean="0"/>
          </a:p>
          <a:p>
            <a:pPr lvl="0" algn="ctr"/>
            <a:endParaRPr lang="ru-RU" dirty="0" smtClean="0"/>
          </a:p>
          <a:p>
            <a:pPr lvl="0" algn="ctr"/>
            <a:r>
              <a:rPr lang="ru-RU" dirty="0" smtClean="0">
                <a:solidFill>
                  <a:schemeClr val="tx1"/>
                </a:solidFill>
              </a:rPr>
              <a:t>330  </a:t>
            </a:r>
            <a:r>
              <a:rPr lang="ru-RU" dirty="0" err="1" smtClean="0">
                <a:solidFill>
                  <a:schemeClr val="tx1"/>
                </a:solidFill>
              </a:rPr>
              <a:t>малих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підприємств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зі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сфери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торгівлі</a:t>
            </a:r>
            <a:r>
              <a:rPr lang="ru-RU" smtClean="0">
                <a:solidFill>
                  <a:schemeClr val="tx1"/>
                </a:solidFill>
              </a:rPr>
              <a:t>, громадського</a:t>
            </a:r>
            <a:r>
              <a:rPr lang="en-US" smtClean="0">
                <a:solidFill>
                  <a:schemeClr val="tx1"/>
                </a:solidFill>
              </a:rPr>
              <a:t> </a:t>
            </a:r>
            <a:r>
              <a:rPr lang="ru-RU" smtClean="0">
                <a:solidFill>
                  <a:schemeClr val="tx1"/>
                </a:solidFill>
              </a:rPr>
              <a:t>харчуваня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err="1" smtClean="0">
                <a:solidFill>
                  <a:schemeClr val="tx1"/>
                </a:solidFill>
              </a:rPr>
              <a:t>побутових</a:t>
            </a:r>
            <a:r>
              <a:rPr lang="ru-RU" smtClean="0">
                <a:solidFill>
                  <a:schemeClr val="tx1"/>
                </a:solidFill>
              </a:rPr>
              <a:t>  послуг</a:t>
            </a:r>
            <a:r>
              <a:rPr lang="en-US" smtClean="0">
                <a:solidFill>
                  <a:schemeClr val="tx1"/>
                </a:solidFill>
              </a:rPr>
              <a:t> </a:t>
            </a:r>
            <a:r>
              <a:rPr lang="uk-UA" smtClean="0">
                <a:solidFill>
                  <a:schemeClr val="tx1"/>
                </a:solidFill>
              </a:rPr>
              <a:t>і</a:t>
            </a:r>
            <a:r>
              <a:rPr lang="ru-RU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будівництва</a:t>
            </a:r>
            <a:r>
              <a:rPr lang="ru-RU" dirty="0" smtClean="0">
                <a:solidFill>
                  <a:schemeClr val="tx1"/>
                </a:solidFill>
              </a:rPr>
              <a:t> та </a:t>
            </a:r>
            <a:r>
              <a:rPr lang="ru-RU" dirty="0" err="1" smtClean="0">
                <a:solidFill>
                  <a:schemeClr val="tx1"/>
                </a:solidFill>
              </a:rPr>
              <a:t>ін</a:t>
            </a:r>
            <a:r>
              <a:rPr lang="ru-RU" dirty="0" smtClean="0">
                <a:solidFill>
                  <a:schemeClr val="tx1"/>
                </a:solidFill>
              </a:rPr>
              <a:t>. </a:t>
            </a:r>
          </a:p>
          <a:p>
            <a:pPr lvl="0" algn="ctr"/>
            <a:r>
              <a:rPr lang="ru-RU" dirty="0" smtClean="0"/>
              <a:t> </a:t>
            </a:r>
          </a:p>
          <a:p>
            <a:pPr algn="ctr"/>
            <a:endParaRPr lang="ru-RU" dirty="0"/>
          </a:p>
        </p:txBody>
      </p:sp>
      <p:sp>
        <p:nvSpPr>
          <p:cNvPr id="16" name="Загнутый угол 15"/>
          <p:cNvSpPr/>
          <p:nvPr/>
        </p:nvSpPr>
        <p:spPr>
          <a:xfrm>
            <a:off x="2193926" y="1130300"/>
            <a:ext cx="2225674" cy="2387600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 smtClean="0">
              <a:solidFill>
                <a:schemeClr val="bg1">
                  <a:lumMod val="95000"/>
                </a:schemeClr>
              </a:solidFill>
            </a:endParaRPr>
          </a:p>
          <a:p>
            <a:pPr lvl="0" algn="ctr"/>
            <a:endParaRPr lang="ru-RU" dirty="0" smtClean="0">
              <a:solidFill>
                <a:schemeClr val="bg1">
                  <a:lumMod val="95000"/>
                </a:schemeClr>
              </a:solidFill>
            </a:endParaRPr>
          </a:p>
          <a:p>
            <a:pPr lvl="0" algn="ctr"/>
            <a:r>
              <a:rPr lang="ru-RU" smtClean="0">
                <a:solidFill>
                  <a:schemeClr val="tx1"/>
                </a:solidFill>
              </a:rPr>
              <a:t>Транспортна сфера:</a:t>
            </a:r>
          </a:p>
          <a:p>
            <a:pPr lvl="0" algn="ctr">
              <a:buFontTx/>
              <a:buChar char="-"/>
            </a:pPr>
            <a:r>
              <a:rPr lang="uk-UA" smtClean="0">
                <a:solidFill>
                  <a:schemeClr val="tx1"/>
                </a:solidFill>
              </a:rPr>
              <a:t> Залізничні підприємства – 9</a:t>
            </a:r>
          </a:p>
          <a:p>
            <a:pPr lvl="0" algn="ctr">
              <a:buFontTx/>
              <a:buChar char="-"/>
            </a:pPr>
            <a:r>
              <a:rPr lang="uk-UA" smtClean="0">
                <a:solidFill>
                  <a:schemeClr val="tx1"/>
                </a:solidFill>
              </a:rPr>
              <a:t> Автотранспортні підприємства – 20</a:t>
            </a:r>
          </a:p>
          <a:p>
            <a:pPr lvl="0" algn="ctr">
              <a:buFontTx/>
              <a:buChar char="-"/>
            </a:pPr>
            <a:r>
              <a:rPr lang="uk-UA" smtClean="0">
                <a:solidFill>
                  <a:schemeClr val="tx1"/>
                </a:solidFill>
              </a:rPr>
              <a:t> Пасажирські автоперевезення - 19</a:t>
            </a:r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12" name="Загнутый угол 11"/>
          <p:cNvSpPr/>
          <p:nvPr/>
        </p:nvSpPr>
        <p:spPr>
          <a:xfrm>
            <a:off x="4508500" y="1117600"/>
            <a:ext cx="2032000" cy="2324100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uk-UA" dirty="0" smtClean="0">
              <a:solidFill>
                <a:schemeClr val="tx1"/>
              </a:solidFill>
            </a:endParaRPr>
          </a:p>
          <a:p>
            <a:pPr lvl="0" algn="ctr"/>
            <a:endParaRPr lang="uk-UA" dirty="0" smtClean="0">
              <a:solidFill>
                <a:schemeClr val="tx1"/>
              </a:solidFill>
            </a:endParaRPr>
          </a:p>
          <a:p>
            <a:pPr lvl="0" algn="ctr"/>
            <a:r>
              <a:rPr lang="uk-UA" smtClean="0">
                <a:solidFill>
                  <a:schemeClr val="tx1"/>
                </a:solidFill>
              </a:rPr>
              <a:t>Промисловість:</a:t>
            </a:r>
          </a:p>
          <a:p>
            <a:pPr lvl="0" algn="ctr"/>
            <a:r>
              <a:rPr lang="uk-UA" smtClean="0">
                <a:solidFill>
                  <a:schemeClr val="tx1"/>
                </a:solidFill>
              </a:rPr>
              <a:t>18 виробничих підприємств різних галузей</a:t>
            </a:r>
            <a:endParaRPr lang="uk-UA" dirty="0" smtClean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3" name="Picture 4" descr="зиберт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53200" y="1033562"/>
            <a:ext cx="2590800" cy="184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28568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8800" y="1384301"/>
            <a:ext cx="8331199" cy="209549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smtClean="0"/>
              <a:t>Основні напрямки с/г виробництва: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mtClean="0"/>
              <a:t> в рослинництві - вирощування пшениці, кукурудзи, цукрового буряку, ріпаку та сої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mtClean="0"/>
              <a:t>у тваринництві – виробництво молока та м’яса</a:t>
            </a:r>
            <a:endParaRPr lang="uk-UA" b="1" smtClean="0"/>
          </a:p>
          <a:p>
            <a:pPr fontAlgn="base">
              <a:buNone/>
            </a:pPr>
            <a:endParaRPr lang="ru-RU" smtClean="0">
              <a:solidFill>
                <a:srgbClr val="FF0000"/>
              </a:solidFill>
            </a:endParaRPr>
          </a:p>
          <a:p>
            <a:pPr fontAlgn="base">
              <a:buNone/>
            </a:pPr>
            <a:endParaRPr lang="ru-RU" b="1"/>
          </a:p>
        </p:txBody>
      </p:sp>
      <p:sp>
        <p:nvSpPr>
          <p:cNvPr id="4" name="Прямоугольник с двумя усеченными противолежащими углами 111"/>
          <p:cNvSpPr/>
          <p:nvPr/>
        </p:nvSpPr>
        <p:spPr>
          <a:xfrm>
            <a:off x="1506540" y="393700"/>
            <a:ext cx="6043612" cy="647700"/>
          </a:xfrm>
          <a:prstGeom prst="snip2DiagRect">
            <a:avLst/>
          </a:prstGeom>
          <a:solidFill>
            <a:srgbClr val="BECD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СІЛЬСЬКЕ ГОСПОДАРСТВО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1111253" y="5422901"/>
            <a:ext cx="6661147" cy="8762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594" marR="0" lvl="0" indent="-228594" algn="ctr" defTabSz="914377" rtl="0" eaLnBrk="1" fontAlgn="base" latinLnBrk="0" hangingPunct="1">
              <a:spcAft>
                <a:spcPts val="0"/>
              </a:spcAft>
              <a:buClrTx/>
              <a:buSzTx/>
              <a:tabLst/>
              <a:defRPr/>
            </a:pPr>
            <a:r>
              <a:rPr lang="uk-UA" sz="2600" b="1" dirty="0" smtClean="0"/>
              <a:t>Збір зерна в с/г підприємствах у </a:t>
            </a:r>
            <a:r>
              <a:rPr lang="uk-UA" sz="2600" b="1" dirty="0" smtClean="0"/>
              <a:t>2018р</a:t>
            </a:r>
            <a:r>
              <a:rPr lang="uk-UA" sz="2600" b="1" dirty="0" smtClean="0"/>
              <a:t>. </a:t>
            </a:r>
          </a:p>
          <a:p>
            <a:pPr marL="228594" marR="0" lvl="0" indent="-228594" algn="ctr" defTabSz="914377" rtl="0" eaLnBrk="1" fontAlgn="base" latinLnBrk="0" hangingPunct="1">
              <a:spcAft>
                <a:spcPts val="0"/>
              </a:spcAft>
              <a:buClrTx/>
              <a:buSzTx/>
              <a:tabLst/>
              <a:defRPr/>
            </a:pPr>
            <a:r>
              <a:rPr lang="uk-UA" sz="2600" b="1" dirty="0" smtClean="0"/>
              <a:t>становить 110 </a:t>
            </a:r>
            <a:r>
              <a:rPr lang="uk-UA" sz="2600" b="1" dirty="0" err="1" smtClean="0"/>
              <a:t>тис.тон</a:t>
            </a:r>
            <a:endParaRPr kumimoji="0" lang="ru-RU" sz="2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2770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92775" y="3584575"/>
            <a:ext cx="3084893" cy="1622425"/>
          </a:xfrm>
          <a:prstGeom prst="rect">
            <a:avLst/>
          </a:prstGeom>
          <a:noFill/>
        </p:spPr>
      </p:pic>
      <p:pic>
        <p:nvPicPr>
          <p:cNvPr id="32772" name="Picture 4" descr="Картинки по запросу со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98801" y="3721100"/>
            <a:ext cx="2514600" cy="1458383"/>
          </a:xfrm>
          <a:prstGeom prst="rect">
            <a:avLst/>
          </a:prstGeom>
          <a:noFill/>
        </p:spPr>
      </p:pic>
      <p:pic>
        <p:nvPicPr>
          <p:cNvPr id="32774" name="Picture 6" descr="Картинки по запросу зерно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8476" y="3779837"/>
            <a:ext cx="2421894" cy="1350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0200" y="1143000"/>
            <a:ext cx="8585200" cy="3124201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0"/>
              </a:spcBef>
            </a:pPr>
            <a:r>
              <a:rPr lang="ru-RU" sz="3100" b="1" smtClean="0"/>
              <a:t>Державне підприємство «Фастівське лісове господарство» </a:t>
            </a:r>
            <a:endParaRPr lang="ru-RU" sz="3100" smtClean="0"/>
          </a:p>
          <a:p>
            <a:pPr>
              <a:spcBef>
                <a:spcPts val="0"/>
              </a:spcBef>
            </a:pPr>
            <a:endParaRPr lang="ru-RU" sz="3100" smtClean="0"/>
          </a:p>
          <a:p>
            <a:pPr>
              <a:spcBef>
                <a:spcPts val="0"/>
              </a:spcBef>
            </a:pPr>
            <a:r>
              <a:rPr lang="ru-RU" sz="3100" smtClean="0"/>
              <a:t>посадка і вирощування лісових культур</a:t>
            </a:r>
          </a:p>
          <a:p>
            <a:pPr>
              <a:spcBef>
                <a:spcPts val="0"/>
              </a:spcBef>
            </a:pPr>
            <a:r>
              <a:rPr lang="ru-RU" sz="3100" smtClean="0"/>
              <a:t> заготівля деревини</a:t>
            </a:r>
          </a:p>
          <a:p>
            <a:pPr>
              <a:spcBef>
                <a:spcPts val="0"/>
              </a:spcBef>
              <a:buNone/>
            </a:pPr>
            <a:r>
              <a:rPr lang="ru-RU" b="1" smtClean="0"/>
              <a:t>   </a:t>
            </a:r>
          </a:p>
          <a:p>
            <a:pPr>
              <a:spcBef>
                <a:spcPts val="0"/>
              </a:spcBef>
              <a:buNone/>
            </a:pPr>
            <a:r>
              <a:rPr lang="ru-RU" b="1" smtClean="0"/>
              <a:t>   Площа 18,6 тис. гектарів.</a:t>
            </a:r>
            <a:endParaRPr lang="ru-RU" b="1" smtClean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  <a:buNone/>
            </a:pPr>
            <a:endParaRPr lang="ru-RU" smtClean="0"/>
          </a:p>
          <a:p>
            <a:pPr>
              <a:spcBef>
                <a:spcPts val="0"/>
              </a:spcBef>
              <a:buNone/>
            </a:pPr>
            <a:r>
              <a:rPr lang="ru-RU" smtClean="0"/>
              <a:t>   Щорічна </a:t>
            </a:r>
            <a:r>
              <a:rPr lang="uk-UA" smtClean="0"/>
              <a:t>лісозаготівля – </a:t>
            </a:r>
          </a:p>
          <a:p>
            <a:pPr>
              <a:spcBef>
                <a:spcPts val="0"/>
              </a:spcBef>
              <a:buNone/>
            </a:pPr>
            <a:r>
              <a:rPr lang="uk-UA" b="1" smtClean="0"/>
              <a:t>   37  тис.м</a:t>
            </a:r>
            <a:r>
              <a:rPr lang="uk-UA" b="1" baseline="30000" smtClean="0"/>
              <a:t>3</a:t>
            </a:r>
            <a:r>
              <a:rPr lang="uk-UA" b="1" smtClean="0"/>
              <a:t> деревини.</a:t>
            </a:r>
          </a:p>
          <a:p>
            <a:pPr>
              <a:spcBef>
                <a:spcPts val="0"/>
              </a:spcBef>
              <a:buNone/>
            </a:pPr>
            <a:endParaRPr lang="uk-UA" smtClean="0"/>
          </a:p>
          <a:p>
            <a:pPr>
              <a:spcBef>
                <a:spcPts val="0"/>
              </a:spcBef>
              <a:buNone/>
            </a:pPr>
            <a:r>
              <a:rPr lang="uk-UA" smtClean="0"/>
              <a:t>   </a:t>
            </a:r>
            <a:endParaRPr lang="uk-UA" b="1" smtClean="0"/>
          </a:p>
          <a:p>
            <a:pPr>
              <a:spcBef>
                <a:spcPts val="0"/>
              </a:spcBef>
              <a:buNone/>
            </a:pPr>
            <a:r>
              <a:rPr lang="uk-UA" b="1" smtClean="0"/>
              <a:t>   Експорт </a:t>
            </a:r>
            <a:r>
              <a:rPr lang="uk-UA" smtClean="0"/>
              <a:t>у понад 10 країн світу.</a:t>
            </a:r>
            <a:endParaRPr lang="ru-RU" smtClean="0"/>
          </a:p>
          <a:p>
            <a:pPr>
              <a:buNone/>
            </a:pPr>
            <a:endParaRPr lang="uk-UA" smtClean="0"/>
          </a:p>
          <a:p>
            <a:pPr>
              <a:spcBef>
                <a:spcPts val="0"/>
              </a:spcBef>
              <a:buNone/>
            </a:pPr>
            <a:endParaRPr lang="uk-UA" smtClean="0"/>
          </a:p>
          <a:p>
            <a:pPr>
              <a:spcBef>
                <a:spcPts val="0"/>
              </a:spcBef>
              <a:buNone/>
            </a:pPr>
            <a:endParaRPr lang="ru-RU" smtClean="0"/>
          </a:p>
        </p:txBody>
      </p:sp>
      <p:sp>
        <p:nvSpPr>
          <p:cNvPr id="4" name="Прямоугольник с двумя усеченными противолежащими углами 111"/>
          <p:cNvSpPr/>
          <p:nvPr/>
        </p:nvSpPr>
        <p:spPr>
          <a:xfrm>
            <a:off x="1773240" y="228600"/>
            <a:ext cx="6043612" cy="647700"/>
          </a:xfrm>
          <a:prstGeom prst="snip2DiagRect">
            <a:avLst/>
          </a:prstGeom>
          <a:solidFill>
            <a:srgbClr val="BECD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ЛІСОВЕ ГОСПОДАРСТВО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Рисунок 7" descr="0066905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4095750"/>
            <a:ext cx="5572633" cy="2609850"/>
          </a:xfrm>
          <a:prstGeom prst="rect">
            <a:avLst/>
          </a:prstGeom>
        </p:spPr>
      </p:pic>
      <p:pic>
        <p:nvPicPr>
          <p:cNvPr id="9" name="Рисунок 8" descr="fast_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81600" y="2019992"/>
            <a:ext cx="3695701" cy="2402291"/>
          </a:xfrm>
          <a:prstGeom prst="rect">
            <a:avLst/>
          </a:prstGeom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324600" y="4927600"/>
            <a:ext cx="2514600" cy="142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uk-UA" sz="2400" smtClean="0"/>
              <a:t>Обробка</a:t>
            </a:r>
          </a:p>
          <a:p>
            <a:pPr algn="ctr">
              <a:spcBef>
                <a:spcPts val="0"/>
              </a:spcBef>
              <a:buNone/>
            </a:pPr>
            <a:r>
              <a:rPr lang="uk-UA" sz="2400" smtClean="0"/>
              <a:t>деревини - 7</a:t>
            </a:r>
          </a:p>
          <a:p>
            <a:pPr algn="ctr">
              <a:spcBef>
                <a:spcPts val="0"/>
              </a:spcBef>
              <a:buNone/>
            </a:pPr>
            <a:r>
              <a:rPr lang="uk-UA" sz="2400" smtClean="0"/>
              <a:t>підприємств.</a:t>
            </a:r>
            <a:endParaRPr kumimoji="0" lang="ru-RU" sz="2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усеченными противолежащими углами 76"/>
          <p:cNvSpPr/>
          <p:nvPr/>
        </p:nvSpPr>
        <p:spPr>
          <a:xfrm>
            <a:off x="838200" y="342900"/>
            <a:ext cx="7683500" cy="762000"/>
          </a:xfrm>
          <a:prstGeom prst="snip2DiagRect">
            <a:avLst/>
          </a:prstGeom>
          <a:solidFill>
            <a:srgbClr val="BECD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000" b="1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ПРОМИСЛОВІСТЬ МІСТА</a:t>
            </a:r>
            <a:endParaRPr lang="ru-RU" sz="3000" b="1" dirty="0">
              <a:solidFill>
                <a:schemeClr val="accent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752476" y="1409700"/>
          <a:ext cx="7566024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="" xmlns:p="http://schemas.openxmlformats.org/presentationml/2006/main"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a:spPr>
      <a:bodyPr/>
      <a:lstStyle/>
      <a:style>
        <a:lnRef idx="2">
          <a:schemeClr val="accent1">
            <a:hueOff val="0"/>
            <a:satOff val="0"/>
            <a:lumOff val="0"/>
            <a:alphaOff val="0"/>
          </a:schemeClr>
        </a:lnRef>
        <a:fillRef idx="1">
          <a:scrgbClr r="0" g="0" b="0"/>
        </a:fillRef>
        <a:effectRef idx="0">
          <a:schemeClr val="lt1">
            <a:alpha val="90000"/>
            <a:hueOff val="0"/>
            <a:satOff val="0"/>
            <a:lumOff val="0"/>
            <a:alphaOff val="0"/>
          </a:schemeClr>
        </a:effectRef>
        <a:fontRef idx="minor">
          <a:schemeClr val="dk1">
            <a:hueOff val="0"/>
            <a:satOff val="0"/>
            <a:lumOff val="0"/>
            <a:alphaOff val="0"/>
          </a:schemeClr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3064</TotalTime>
  <Words>887</Words>
  <Application>Microsoft Office PowerPoint</Application>
  <PresentationFormat>Экран (4:3)</PresentationFormat>
  <Paragraphs>255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Тема Office</vt:lpstr>
      <vt:lpstr>1_Тема Office</vt:lpstr>
      <vt:lpstr>Слайд 1</vt:lpstr>
      <vt:lpstr>Слайд 2</vt:lpstr>
      <vt:lpstr> Фастів - місто обласного підпорядкування та багатогалузевий промисловий центр. 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Андрій Заровінський</dc:creator>
  <cp:lastModifiedBy>Користувач Windows</cp:lastModifiedBy>
  <cp:revision>499</cp:revision>
  <dcterms:created xsi:type="dcterms:W3CDTF">2015-12-14T14:21:02Z</dcterms:created>
  <dcterms:modified xsi:type="dcterms:W3CDTF">2019-07-23T11:08:39Z</dcterms:modified>
</cp:coreProperties>
</file>